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56" r:id="rId2"/>
    <p:sldId id="257" r:id="rId3"/>
    <p:sldId id="262" r:id="rId4"/>
    <p:sldId id="263" r:id="rId5"/>
    <p:sldId id="264" r:id="rId6"/>
    <p:sldId id="260" r:id="rId7"/>
    <p:sldId id="265" r:id="rId8"/>
    <p:sldId id="266" r:id="rId9"/>
    <p:sldId id="267" r:id="rId10"/>
    <p:sldId id="268" r:id="rId11"/>
    <p:sldId id="259" r:id="rId12"/>
    <p:sldId id="261" r:id="rId13"/>
    <p:sldId id="300" r:id="rId14"/>
    <p:sldId id="269" r:id="rId15"/>
    <p:sldId id="270" r:id="rId16"/>
    <p:sldId id="258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6" r:id="rId27"/>
    <p:sldId id="287" r:id="rId28"/>
    <p:sldId id="280" r:id="rId29"/>
    <p:sldId id="281" r:id="rId30"/>
    <p:sldId id="282" r:id="rId31"/>
    <p:sldId id="289" r:id="rId32"/>
    <p:sldId id="288" r:id="rId33"/>
    <p:sldId id="290" r:id="rId34"/>
    <p:sldId id="291" r:id="rId35"/>
    <p:sldId id="292" r:id="rId36"/>
    <p:sldId id="283" r:id="rId37"/>
    <p:sldId id="293" r:id="rId38"/>
    <p:sldId id="284" r:id="rId39"/>
    <p:sldId id="294" r:id="rId40"/>
    <p:sldId id="295" r:id="rId41"/>
    <p:sldId id="296" r:id="rId42"/>
    <p:sldId id="285" r:id="rId43"/>
    <p:sldId id="297" r:id="rId44"/>
    <p:sldId id="298" r:id="rId45"/>
    <p:sldId id="299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67" y="23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activeX1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2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3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4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5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6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7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8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C4711-6954-4647-89A7-B858212178FA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3C238-46CF-4EC2-ACD7-35F7856A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3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3C238-46CF-4EC2-ACD7-35F7856A8CF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919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5F22997-858C-4AF0-8F7D-0ACFB837242D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DA0ACF4-B1CB-4DC7-A933-A307F30BC4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3" Type="http://schemas.openxmlformats.org/officeDocument/2006/relationships/control" Target="../activeX/activeX2.xml"/><Relationship Id="rId7" Type="http://schemas.openxmlformats.org/officeDocument/2006/relationships/control" Target="../activeX/activeX6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image" Target="../media/image3.wmf"/><Relationship Id="rId5" Type="http://schemas.openxmlformats.org/officeDocument/2006/relationships/control" Target="../activeX/activeX4.xml"/><Relationship Id="rId10" Type="http://schemas.openxmlformats.org/officeDocument/2006/relationships/slideLayout" Target="../slideLayouts/slideLayout2.xml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Direct objects and direct object pronouns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5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sz="3200" smtClean="0"/>
          </a:p>
          <a:p>
            <a:pPr marL="109728" indent="0">
              <a:buNone/>
            </a:pPr>
            <a:r>
              <a:rPr lang="en-US" sz="3200" smtClean="0"/>
              <a:t>The DOP is </a:t>
            </a:r>
            <a:r>
              <a:rPr lang="en-US" sz="3200" smtClean="0">
                <a:solidFill>
                  <a:srgbClr val="FF0000"/>
                </a:solidFill>
              </a:rPr>
              <a:t>La</a:t>
            </a:r>
            <a:r>
              <a:rPr lang="en-US" sz="3200" smtClean="0"/>
              <a:t> (</a:t>
            </a:r>
            <a:r>
              <a:rPr lang="en-US" sz="3200" smtClean="0">
                <a:solidFill>
                  <a:srgbClr val="FF0000"/>
                </a:solidFill>
              </a:rPr>
              <a:t>La</a:t>
            </a:r>
            <a:r>
              <a:rPr lang="en-US" sz="3200" smtClean="0"/>
              <a:t> </a:t>
            </a:r>
            <a:r>
              <a:rPr lang="en-US" sz="3200" err="1" smtClean="0"/>
              <a:t>quiero</a:t>
            </a:r>
            <a:r>
              <a:rPr lang="en-US" sz="3200" smtClean="0"/>
              <a:t> </a:t>
            </a:r>
            <a:r>
              <a:rPr lang="en-US" sz="3200" err="1" smtClean="0"/>
              <a:t>probar</a:t>
            </a:r>
            <a:r>
              <a:rPr lang="en-US" sz="3200" smtClean="0"/>
              <a:t>)</a:t>
            </a:r>
          </a:p>
          <a:p>
            <a:pPr marL="109728" indent="0">
              <a:buNone/>
            </a:pPr>
            <a:endParaRPr lang="en-US" sz="3200"/>
          </a:p>
          <a:p>
            <a:pPr marL="109728" indent="0">
              <a:buNone/>
            </a:pPr>
            <a:r>
              <a:rPr lang="en-US" sz="3200" smtClean="0"/>
              <a:t>La refers to the noun </a:t>
            </a:r>
            <a:r>
              <a:rPr lang="en-US" sz="3200" smtClean="0">
                <a:solidFill>
                  <a:srgbClr val="FF0000"/>
                </a:solidFill>
              </a:rPr>
              <a:t>la </a:t>
            </a:r>
            <a:r>
              <a:rPr lang="en-US" sz="3200" err="1" smtClean="0">
                <a:solidFill>
                  <a:srgbClr val="FF0000"/>
                </a:solidFill>
              </a:rPr>
              <a:t>torta</a:t>
            </a:r>
            <a:endParaRPr lang="en-US" sz="32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09728" indent="0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La </a:t>
            </a:r>
            <a:r>
              <a:rPr lang="en-US" err="1"/>
              <a:t>torta</a:t>
            </a:r>
            <a:r>
              <a:rPr lang="en-US"/>
              <a:t> </a:t>
            </a:r>
            <a:r>
              <a:rPr lang="en-US" err="1"/>
              <a:t>está</a:t>
            </a:r>
            <a:r>
              <a:rPr lang="en-US"/>
              <a:t> </a:t>
            </a:r>
            <a:r>
              <a:rPr lang="en-US" err="1"/>
              <a:t>muy</a:t>
            </a:r>
            <a:r>
              <a:rPr lang="en-US"/>
              <a:t> </a:t>
            </a:r>
            <a:r>
              <a:rPr lang="en-US" err="1"/>
              <a:t>rica</a:t>
            </a:r>
            <a:r>
              <a:rPr lang="en-US"/>
              <a:t>.</a:t>
            </a:r>
            <a:br>
              <a:rPr lang="en-US"/>
            </a:br>
            <a:r>
              <a:rPr lang="en-US"/>
              <a:t> La </a:t>
            </a:r>
            <a:r>
              <a:rPr lang="en-US" err="1"/>
              <a:t>quiero</a:t>
            </a:r>
            <a:r>
              <a:rPr lang="en-US"/>
              <a:t> </a:t>
            </a:r>
            <a:r>
              <a:rPr lang="en-US" err="1"/>
              <a:t>probar</a:t>
            </a:r>
            <a:r>
              <a:rPr lang="en-US"/>
              <a:t>.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3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1</a:t>
            </a:r>
            <a:r>
              <a:rPr lang="en-US" dirty="0" smtClean="0"/>
              <a:t>. Los tacos </a:t>
            </a:r>
            <a:r>
              <a:rPr lang="en-US" dirty="0" err="1" smtClean="0"/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picantes</a:t>
            </a:r>
            <a:r>
              <a:rPr lang="en-US" dirty="0" smtClean="0"/>
              <a:t>. No los </a:t>
            </a:r>
            <a:r>
              <a:rPr lang="en-US" dirty="0" err="1" smtClean="0"/>
              <a:t>puedo</a:t>
            </a:r>
            <a:r>
              <a:rPr lang="en-US" dirty="0" smtClean="0"/>
              <a:t> comer.</a:t>
            </a:r>
          </a:p>
          <a:p>
            <a:pPr marL="109728" indent="0">
              <a:buNone/>
            </a:pPr>
            <a:endParaRPr lang="en-US" sz="1000" dirty="0" smtClean="0"/>
          </a:p>
          <a:p>
            <a:pPr marL="109728" lvl="1" indent="0">
              <a:spcBef>
                <a:spcPts val="400"/>
              </a:spcBef>
              <a:buSzPct val="68000"/>
              <a:buNone/>
            </a:pPr>
            <a:r>
              <a:rPr lang="en-US" sz="2800" dirty="0" smtClean="0"/>
              <a:t>2. En el </a:t>
            </a:r>
            <a:r>
              <a:rPr lang="en-US" sz="2800" dirty="0" err="1" smtClean="0"/>
              <a:t>restaurante</a:t>
            </a:r>
            <a:r>
              <a:rPr lang="en-US" sz="2800" dirty="0" smtClean="0"/>
              <a:t> </a:t>
            </a:r>
            <a:r>
              <a:rPr lang="en-US" sz="2800" dirty="0" err="1" smtClean="0"/>
              <a:t>ustedes</a:t>
            </a:r>
            <a:r>
              <a:rPr lang="en-US" sz="2800" dirty="0" smtClean="0"/>
              <a:t> </a:t>
            </a:r>
            <a:r>
              <a:rPr lang="en-US" sz="2800" dirty="0" err="1" smtClean="0"/>
              <a:t>piden</a:t>
            </a:r>
            <a:r>
              <a:rPr lang="en-US" sz="2800" dirty="0" smtClean="0"/>
              <a:t> </a:t>
            </a:r>
            <a:r>
              <a:rPr lang="en-US" sz="2800" dirty="0" err="1" smtClean="0"/>
              <a:t>espinacas</a:t>
            </a:r>
            <a:r>
              <a:rPr lang="en-US" sz="2800" dirty="0" smtClean="0"/>
              <a:t>.</a:t>
            </a:r>
            <a:r>
              <a:rPr lang="en-US" sz="2800" dirty="0"/>
              <a:t> </a:t>
            </a:r>
            <a:endParaRPr lang="en-US" sz="2800" dirty="0" smtClean="0"/>
          </a:p>
          <a:p>
            <a:pPr marL="109728" lvl="1" indent="0">
              <a:spcBef>
                <a:spcPts val="400"/>
              </a:spcBef>
              <a:buSzPct val="68000"/>
              <a:buNone/>
            </a:pPr>
            <a:r>
              <a:rPr lang="en-US" sz="2800" dirty="0" smtClean="0"/>
              <a:t>     Su </a:t>
            </a:r>
            <a:r>
              <a:rPr lang="en-US" sz="2800" dirty="0" err="1"/>
              <a:t>mamá</a:t>
            </a:r>
            <a:r>
              <a:rPr lang="en-US" sz="2800" dirty="0"/>
              <a:t> no </a:t>
            </a:r>
            <a:r>
              <a:rPr lang="en-US" sz="2800" dirty="0" err="1"/>
              <a:t>las</a:t>
            </a:r>
            <a:r>
              <a:rPr lang="en-US" sz="2800" dirty="0"/>
              <a:t> </a:t>
            </a:r>
            <a:r>
              <a:rPr lang="en-US" sz="2800" dirty="0" err="1"/>
              <a:t>prepara</a:t>
            </a:r>
            <a:r>
              <a:rPr lang="en-US" sz="2800" dirty="0"/>
              <a:t> </a:t>
            </a:r>
            <a:r>
              <a:rPr lang="en-US" sz="2800" dirty="0" err="1"/>
              <a:t>bien</a:t>
            </a:r>
            <a:r>
              <a:rPr lang="en-US" sz="2800" dirty="0" smtClean="0"/>
              <a:t>.</a:t>
            </a:r>
            <a:endParaRPr lang="en-US" sz="1000" dirty="0" smtClean="0"/>
          </a:p>
          <a:p>
            <a:pPr marL="109728" indent="0">
              <a:buNone/>
            </a:pPr>
            <a:r>
              <a:rPr lang="en-US" dirty="0" smtClean="0"/>
              <a:t>3. La </a:t>
            </a:r>
            <a:r>
              <a:rPr lang="en-US" dirty="0" err="1" smtClean="0"/>
              <a:t>ensalada</a:t>
            </a:r>
            <a:r>
              <a:rPr lang="en-US" dirty="0" smtClean="0"/>
              <a:t> no </a:t>
            </a:r>
            <a:r>
              <a:rPr lang="en-US" dirty="0" err="1" smtClean="0"/>
              <a:t>está</a:t>
            </a:r>
            <a:r>
              <a:rPr lang="en-US" dirty="0" smtClean="0"/>
              <a:t> en la mesa.  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/>
              <a:t>La </a:t>
            </a:r>
            <a:r>
              <a:rPr lang="en-US" dirty="0" err="1" smtClean="0"/>
              <a:t>voy</a:t>
            </a:r>
            <a:r>
              <a:rPr lang="en-US" dirty="0" smtClean="0"/>
              <a:t> a </a:t>
            </a:r>
            <a:r>
              <a:rPr lang="en-US" dirty="0" err="1" smtClean="0"/>
              <a:t>traer</a:t>
            </a:r>
            <a:r>
              <a:rPr lang="en-US" sz="2800" dirty="0" smtClean="0"/>
              <a:t>.</a:t>
            </a:r>
            <a:endParaRPr lang="en-US" sz="1000" dirty="0"/>
          </a:p>
          <a:p>
            <a:pPr marL="109728" indent="0">
              <a:buNone/>
            </a:pPr>
            <a:r>
              <a:rPr lang="en-US" sz="2800" dirty="0" smtClean="0"/>
              <a:t>4. Juan </a:t>
            </a:r>
            <a:r>
              <a:rPr lang="en-US" sz="2800" dirty="0" err="1" smtClean="0"/>
              <a:t>está</a:t>
            </a:r>
            <a:r>
              <a:rPr lang="en-US" sz="2800" dirty="0" smtClean="0"/>
              <a:t> en el patio.  Lo </a:t>
            </a:r>
            <a:r>
              <a:rPr lang="en-US" sz="2800" dirty="0" err="1" smtClean="0"/>
              <a:t>veo</a:t>
            </a:r>
            <a:r>
              <a:rPr lang="en-US" sz="2800" dirty="0" smtClean="0"/>
              <a:t>.</a:t>
            </a:r>
          </a:p>
          <a:p>
            <a:pPr marL="109728" indent="0">
              <a:buNone/>
            </a:pPr>
            <a:r>
              <a:rPr lang="en-US" sz="2800" dirty="0" smtClean="0"/>
              <a:t>5. </a:t>
            </a:r>
            <a:r>
              <a:rPr lang="en-US" sz="2800" dirty="0" err="1" smtClean="0"/>
              <a:t>Mamá</a:t>
            </a:r>
            <a:r>
              <a:rPr lang="en-US" sz="2800" dirty="0" smtClean="0"/>
              <a:t> </a:t>
            </a:r>
            <a:r>
              <a:rPr lang="en-US" sz="2800" dirty="0" err="1"/>
              <a:t>sirve</a:t>
            </a:r>
            <a:r>
              <a:rPr lang="en-US" sz="2800" dirty="0"/>
              <a:t> café con </a:t>
            </a:r>
            <a:r>
              <a:rPr lang="en-US" sz="2800" dirty="0" err="1"/>
              <a:t>leche</a:t>
            </a:r>
            <a:r>
              <a:rPr lang="en-US" sz="2800" dirty="0"/>
              <a:t> </a:t>
            </a:r>
            <a:r>
              <a:rPr lang="en-US" sz="2800" dirty="0" err="1"/>
              <a:t>todas</a:t>
            </a:r>
            <a:r>
              <a:rPr lang="en-US" sz="2800" dirty="0"/>
              <a:t> </a:t>
            </a:r>
            <a:r>
              <a:rPr lang="en-US" sz="2800" dirty="0" err="1" smtClean="0"/>
              <a:t>las</a:t>
            </a:r>
            <a:endParaRPr lang="en-US" sz="2800" dirty="0" smtClean="0"/>
          </a:p>
          <a:p>
            <a:pPr marL="109728" indent="0">
              <a:buNone/>
            </a:pPr>
            <a:r>
              <a:rPr lang="en-US" sz="2800"/>
              <a:t> </a:t>
            </a:r>
            <a:r>
              <a:rPr lang="en-US" sz="2800" smtClean="0"/>
              <a:t>   </a:t>
            </a:r>
            <a:r>
              <a:rPr lang="en-US" sz="2800" dirty="0" err="1" smtClean="0"/>
              <a:t>mañanas</a:t>
            </a:r>
            <a:r>
              <a:rPr lang="en-US" sz="2800" dirty="0"/>
              <a:t>.  </a:t>
            </a:r>
            <a:r>
              <a:rPr lang="en-US" sz="2800" dirty="0" err="1"/>
              <a:t>Casi</a:t>
            </a:r>
            <a:r>
              <a:rPr lang="en-US" sz="2800" dirty="0"/>
              <a:t> </a:t>
            </a:r>
            <a:r>
              <a:rPr lang="en-US" sz="2800" dirty="0" err="1"/>
              <a:t>siempre</a:t>
            </a:r>
            <a:r>
              <a:rPr lang="en-US" sz="2800" dirty="0"/>
              <a:t> lo </a:t>
            </a:r>
            <a:r>
              <a:rPr lang="en-US" sz="2800" dirty="0" err="1"/>
              <a:t>bebemos</a:t>
            </a:r>
            <a:r>
              <a:rPr lang="en-US" sz="2800" dirty="0"/>
              <a:t>.</a:t>
            </a:r>
          </a:p>
          <a:p>
            <a:pPr marL="109728" indent="0"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Which is the DOP and which is the noun that it refers to?</a:t>
            </a:r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7911703" y="1026914"/>
            <a:ext cx="223243" cy="294681"/>
          </a:xfrm>
          <a:custGeom>
            <a:avLst/>
            <a:gdLst/>
            <a:ahLst/>
            <a:cxnLst/>
            <a:rect l="0" t="0" r="0" b="0"/>
            <a:pathLst>
              <a:path w="223243" h="29468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0" y="53578"/>
                </a:lnTo>
                <a:lnTo>
                  <a:pt x="0" y="71438"/>
                </a:lnTo>
                <a:lnTo>
                  <a:pt x="0" y="80367"/>
                </a:lnTo>
                <a:lnTo>
                  <a:pt x="0" y="98227"/>
                </a:lnTo>
                <a:lnTo>
                  <a:pt x="8930" y="116086"/>
                </a:lnTo>
                <a:lnTo>
                  <a:pt x="8930" y="133945"/>
                </a:lnTo>
                <a:lnTo>
                  <a:pt x="8930" y="151805"/>
                </a:lnTo>
                <a:lnTo>
                  <a:pt x="8930" y="178594"/>
                </a:lnTo>
                <a:lnTo>
                  <a:pt x="8930" y="196453"/>
                </a:lnTo>
                <a:lnTo>
                  <a:pt x="8930" y="214313"/>
                </a:lnTo>
                <a:lnTo>
                  <a:pt x="0" y="232172"/>
                </a:lnTo>
                <a:lnTo>
                  <a:pt x="0" y="241102"/>
                </a:lnTo>
                <a:lnTo>
                  <a:pt x="0" y="258961"/>
                </a:lnTo>
                <a:lnTo>
                  <a:pt x="0" y="267891"/>
                </a:lnTo>
                <a:lnTo>
                  <a:pt x="0" y="276820"/>
                </a:lnTo>
                <a:lnTo>
                  <a:pt x="0" y="285750"/>
                </a:lnTo>
                <a:lnTo>
                  <a:pt x="0" y="285750"/>
                </a:lnTo>
                <a:lnTo>
                  <a:pt x="0" y="285750"/>
                </a:lnTo>
                <a:lnTo>
                  <a:pt x="0" y="294680"/>
                </a:lnTo>
                <a:lnTo>
                  <a:pt x="0" y="294680"/>
                </a:lnTo>
                <a:lnTo>
                  <a:pt x="0" y="294680"/>
                </a:lnTo>
                <a:lnTo>
                  <a:pt x="0" y="294680"/>
                </a:lnTo>
                <a:lnTo>
                  <a:pt x="0" y="294680"/>
                </a:lnTo>
                <a:lnTo>
                  <a:pt x="0" y="294680"/>
                </a:lnTo>
                <a:lnTo>
                  <a:pt x="0" y="294680"/>
                </a:lnTo>
                <a:lnTo>
                  <a:pt x="0" y="285750"/>
                </a:lnTo>
                <a:lnTo>
                  <a:pt x="0" y="285750"/>
                </a:lnTo>
                <a:lnTo>
                  <a:pt x="8930" y="285750"/>
                </a:lnTo>
                <a:lnTo>
                  <a:pt x="17860" y="276820"/>
                </a:lnTo>
                <a:lnTo>
                  <a:pt x="26789" y="276820"/>
                </a:lnTo>
                <a:lnTo>
                  <a:pt x="35719" y="267891"/>
                </a:lnTo>
                <a:lnTo>
                  <a:pt x="44649" y="258961"/>
                </a:lnTo>
                <a:lnTo>
                  <a:pt x="62508" y="258961"/>
                </a:lnTo>
                <a:lnTo>
                  <a:pt x="71438" y="250031"/>
                </a:lnTo>
                <a:lnTo>
                  <a:pt x="89297" y="241102"/>
                </a:lnTo>
                <a:lnTo>
                  <a:pt x="107156" y="241102"/>
                </a:lnTo>
                <a:lnTo>
                  <a:pt x="116086" y="232172"/>
                </a:lnTo>
                <a:lnTo>
                  <a:pt x="125016" y="232172"/>
                </a:lnTo>
                <a:lnTo>
                  <a:pt x="142875" y="232172"/>
                </a:lnTo>
                <a:lnTo>
                  <a:pt x="151805" y="232172"/>
                </a:lnTo>
                <a:lnTo>
                  <a:pt x="160735" y="232172"/>
                </a:lnTo>
                <a:lnTo>
                  <a:pt x="169664" y="232172"/>
                </a:lnTo>
                <a:lnTo>
                  <a:pt x="178594" y="232172"/>
                </a:lnTo>
                <a:lnTo>
                  <a:pt x="178594" y="232172"/>
                </a:lnTo>
                <a:lnTo>
                  <a:pt x="187524" y="241102"/>
                </a:lnTo>
                <a:lnTo>
                  <a:pt x="187524" y="241102"/>
                </a:lnTo>
                <a:lnTo>
                  <a:pt x="196453" y="241102"/>
                </a:lnTo>
                <a:lnTo>
                  <a:pt x="196453" y="250031"/>
                </a:lnTo>
                <a:lnTo>
                  <a:pt x="205383" y="250031"/>
                </a:lnTo>
                <a:lnTo>
                  <a:pt x="205383" y="250031"/>
                </a:lnTo>
                <a:lnTo>
                  <a:pt x="214313" y="258961"/>
                </a:lnTo>
                <a:lnTo>
                  <a:pt x="214313" y="258961"/>
                </a:lnTo>
                <a:lnTo>
                  <a:pt x="223242" y="258961"/>
                </a:lnTo>
                <a:lnTo>
                  <a:pt x="223242" y="258961"/>
                </a:lnTo>
                <a:lnTo>
                  <a:pt x="223242" y="25896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reeform 4"/>
          <p:cNvSpPr/>
          <p:nvPr/>
        </p:nvSpPr>
        <p:spPr>
          <a:xfrm>
            <a:off x="8072438" y="1107281"/>
            <a:ext cx="8930" cy="348259"/>
          </a:xfrm>
          <a:custGeom>
            <a:avLst/>
            <a:gdLst/>
            <a:ahLst/>
            <a:cxnLst/>
            <a:rect l="0" t="0" r="0" b="0"/>
            <a:pathLst>
              <a:path w="8930" h="348259">
                <a:moveTo>
                  <a:pt x="8929" y="0"/>
                </a:moveTo>
                <a:lnTo>
                  <a:pt x="0" y="0"/>
                </a:lnTo>
                <a:lnTo>
                  <a:pt x="0" y="17860"/>
                </a:lnTo>
                <a:lnTo>
                  <a:pt x="0" y="35719"/>
                </a:lnTo>
                <a:lnTo>
                  <a:pt x="0" y="53578"/>
                </a:lnTo>
                <a:lnTo>
                  <a:pt x="0" y="80367"/>
                </a:lnTo>
                <a:lnTo>
                  <a:pt x="0" y="107157"/>
                </a:lnTo>
                <a:lnTo>
                  <a:pt x="0" y="133946"/>
                </a:lnTo>
                <a:lnTo>
                  <a:pt x="8929" y="160735"/>
                </a:lnTo>
                <a:lnTo>
                  <a:pt x="8929" y="187524"/>
                </a:lnTo>
                <a:lnTo>
                  <a:pt x="8929" y="205383"/>
                </a:lnTo>
                <a:lnTo>
                  <a:pt x="8929" y="232172"/>
                </a:lnTo>
                <a:lnTo>
                  <a:pt x="8929" y="258961"/>
                </a:lnTo>
                <a:lnTo>
                  <a:pt x="8929" y="276821"/>
                </a:lnTo>
                <a:lnTo>
                  <a:pt x="8929" y="294680"/>
                </a:lnTo>
                <a:lnTo>
                  <a:pt x="8929" y="312539"/>
                </a:lnTo>
                <a:lnTo>
                  <a:pt x="8929" y="321469"/>
                </a:lnTo>
                <a:lnTo>
                  <a:pt x="8929" y="339328"/>
                </a:lnTo>
                <a:lnTo>
                  <a:pt x="8929" y="339328"/>
                </a:lnTo>
                <a:lnTo>
                  <a:pt x="8929" y="348258"/>
                </a:lnTo>
                <a:lnTo>
                  <a:pt x="8929" y="348258"/>
                </a:lnTo>
                <a:lnTo>
                  <a:pt x="8929" y="348258"/>
                </a:lnTo>
                <a:lnTo>
                  <a:pt x="8929" y="348258"/>
                </a:lnTo>
                <a:lnTo>
                  <a:pt x="8929" y="348258"/>
                </a:lnTo>
                <a:lnTo>
                  <a:pt x="8929" y="348258"/>
                </a:lnTo>
                <a:lnTo>
                  <a:pt x="8929" y="34825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Freeform 5"/>
          <p:cNvSpPr/>
          <p:nvPr/>
        </p:nvSpPr>
        <p:spPr>
          <a:xfrm>
            <a:off x="8108156" y="1035844"/>
            <a:ext cx="196454" cy="383977"/>
          </a:xfrm>
          <a:custGeom>
            <a:avLst/>
            <a:gdLst/>
            <a:ahLst/>
            <a:cxnLst/>
            <a:rect l="0" t="0" r="0" b="0"/>
            <a:pathLst>
              <a:path w="196454" h="383977">
                <a:moveTo>
                  <a:pt x="8930" y="26789"/>
                </a:moveTo>
                <a:lnTo>
                  <a:pt x="893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8930" y="35719"/>
                </a:lnTo>
                <a:lnTo>
                  <a:pt x="17860" y="35719"/>
                </a:lnTo>
                <a:lnTo>
                  <a:pt x="26789" y="35719"/>
                </a:lnTo>
                <a:lnTo>
                  <a:pt x="35719" y="35719"/>
                </a:lnTo>
                <a:lnTo>
                  <a:pt x="44649" y="35719"/>
                </a:lnTo>
                <a:lnTo>
                  <a:pt x="62508" y="35719"/>
                </a:lnTo>
                <a:lnTo>
                  <a:pt x="71438" y="26789"/>
                </a:lnTo>
                <a:lnTo>
                  <a:pt x="89297" y="26789"/>
                </a:lnTo>
                <a:lnTo>
                  <a:pt x="98227" y="17859"/>
                </a:lnTo>
                <a:lnTo>
                  <a:pt x="107157" y="17859"/>
                </a:lnTo>
                <a:lnTo>
                  <a:pt x="125016" y="8929"/>
                </a:lnTo>
                <a:lnTo>
                  <a:pt x="133946" y="8929"/>
                </a:lnTo>
                <a:lnTo>
                  <a:pt x="142875" y="0"/>
                </a:lnTo>
                <a:lnTo>
                  <a:pt x="151805" y="0"/>
                </a:lnTo>
                <a:lnTo>
                  <a:pt x="160735" y="0"/>
                </a:lnTo>
                <a:lnTo>
                  <a:pt x="169664" y="0"/>
                </a:lnTo>
                <a:lnTo>
                  <a:pt x="169664" y="0"/>
                </a:lnTo>
                <a:lnTo>
                  <a:pt x="178594" y="0"/>
                </a:lnTo>
                <a:lnTo>
                  <a:pt x="178594" y="0"/>
                </a:lnTo>
                <a:lnTo>
                  <a:pt x="187524" y="0"/>
                </a:lnTo>
                <a:lnTo>
                  <a:pt x="187524" y="0"/>
                </a:lnTo>
                <a:lnTo>
                  <a:pt x="187524" y="0"/>
                </a:lnTo>
                <a:lnTo>
                  <a:pt x="187524" y="8929"/>
                </a:lnTo>
                <a:lnTo>
                  <a:pt x="196453" y="17859"/>
                </a:lnTo>
                <a:lnTo>
                  <a:pt x="196453" y="26789"/>
                </a:lnTo>
                <a:lnTo>
                  <a:pt x="196453" y="35719"/>
                </a:lnTo>
                <a:lnTo>
                  <a:pt x="196453" y="53578"/>
                </a:lnTo>
                <a:lnTo>
                  <a:pt x="196453" y="62508"/>
                </a:lnTo>
                <a:lnTo>
                  <a:pt x="196453" y="80367"/>
                </a:lnTo>
                <a:lnTo>
                  <a:pt x="196453" y="98226"/>
                </a:lnTo>
                <a:lnTo>
                  <a:pt x="196453" y="125015"/>
                </a:lnTo>
                <a:lnTo>
                  <a:pt x="196453" y="142875"/>
                </a:lnTo>
                <a:lnTo>
                  <a:pt x="196453" y="160734"/>
                </a:lnTo>
                <a:lnTo>
                  <a:pt x="196453" y="187523"/>
                </a:lnTo>
                <a:lnTo>
                  <a:pt x="196453" y="205383"/>
                </a:lnTo>
                <a:lnTo>
                  <a:pt x="187524" y="232172"/>
                </a:lnTo>
                <a:lnTo>
                  <a:pt x="187524" y="250031"/>
                </a:lnTo>
                <a:lnTo>
                  <a:pt x="187524" y="276820"/>
                </a:lnTo>
                <a:lnTo>
                  <a:pt x="187524" y="294679"/>
                </a:lnTo>
                <a:lnTo>
                  <a:pt x="187524" y="312539"/>
                </a:lnTo>
                <a:lnTo>
                  <a:pt x="187524" y="330398"/>
                </a:lnTo>
                <a:lnTo>
                  <a:pt x="187524" y="348258"/>
                </a:lnTo>
                <a:lnTo>
                  <a:pt x="187524" y="357187"/>
                </a:lnTo>
                <a:lnTo>
                  <a:pt x="187524" y="366117"/>
                </a:lnTo>
                <a:lnTo>
                  <a:pt x="187524" y="375047"/>
                </a:lnTo>
                <a:lnTo>
                  <a:pt x="187524" y="383976"/>
                </a:lnTo>
                <a:lnTo>
                  <a:pt x="187524" y="383976"/>
                </a:lnTo>
                <a:lnTo>
                  <a:pt x="187524" y="383976"/>
                </a:lnTo>
                <a:lnTo>
                  <a:pt x="187524" y="383976"/>
                </a:lnTo>
                <a:lnTo>
                  <a:pt x="187524" y="383976"/>
                </a:lnTo>
                <a:lnTo>
                  <a:pt x="187524" y="383976"/>
                </a:lnTo>
                <a:lnTo>
                  <a:pt x="187524" y="383976"/>
                </a:lnTo>
                <a:lnTo>
                  <a:pt x="187524" y="383976"/>
                </a:lnTo>
                <a:lnTo>
                  <a:pt x="187524" y="383976"/>
                </a:lnTo>
                <a:lnTo>
                  <a:pt x="187524" y="383976"/>
                </a:lnTo>
                <a:lnTo>
                  <a:pt x="187524" y="383976"/>
                </a:lnTo>
                <a:lnTo>
                  <a:pt x="187524" y="38397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Freeform 6"/>
          <p:cNvSpPr/>
          <p:nvPr/>
        </p:nvSpPr>
        <p:spPr>
          <a:xfrm>
            <a:off x="7572375" y="1151930"/>
            <a:ext cx="44649" cy="250032"/>
          </a:xfrm>
          <a:custGeom>
            <a:avLst/>
            <a:gdLst/>
            <a:ahLst/>
            <a:cxnLst/>
            <a:rect l="0" t="0" r="0" b="0"/>
            <a:pathLst>
              <a:path w="44649" h="250032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8930" y="26789"/>
                </a:lnTo>
                <a:lnTo>
                  <a:pt x="8930" y="44648"/>
                </a:lnTo>
                <a:lnTo>
                  <a:pt x="17859" y="62508"/>
                </a:lnTo>
                <a:lnTo>
                  <a:pt x="17859" y="80367"/>
                </a:lnTo>
                <a:lnTo>
                  <a:pt x="17859" y="107156"/>
                </a:lnTo>
                <a:lnTo>
                  <a:pt x="26789" y="125015"/>
                </a:lnTo>
                <a:lnTo>
                  <a:pt x="26789" y="142875"/>
                </a:lnTo>
                <a:lnTo>
                  <a:pt x="35719" y="160734"/>
                </a:lnTo>
                <a:lnTo>
                  <a:pt x="35719" y="178593"/>
                </a:lnTo>
                <a:lnTo>
                  <a:pt x="35719" y="196453"/>
                </a:lnTo>
                <a:lnTo>
                  <a:pt x="44648" y="214312"/>
                </a:lnTo>
                <a:lnTo>
                  <a:pt x="44648" y="223242"/>
                </a:lnTo>
                <a:lnTo>
                  <a:pt x="44648" y="241101"/>
                </a:lnTo>
                <a:lnTo>
                  <a:pt x="44648" y="241101"/>
                </a:lnTo>
                <a:lnTo>
                  <a:pt x="44648" y="250031"/>
                </a:lnTo>
                <a:lnTo>
                  <a:pt x="44648" y="25003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reeform 7"/>
          <p:cNvSpPr/>
          <p:nvPr/>
        </p:nvSpPr>
        <p:spPr>
          <a:xfrm>
            <a:off x="7608094" y="1107281"/>
            <a:ext cx="71438" cy="223243"/>
          </a:xfrm>
          <a:custGeom>
            <a:avLst/>
            <a:gdLst/>
            <a:ahLst/>
            <a:cxnLst/>
            <a:rect l="0" t="0" r="0" b="0"/>
            <a:pathLst>
              <a:path w="71438" h="223243">
                <a:moveTo>
                  <a:pt x="8929" y="0"/>
                </a:moveTo>
                <a:lnTo>
                  <a:pt x="8929" y="0"/>
                </a:lnTo>
                <a:lnTo>
                  <a:pt x="0" y="8930"/>
                </a:lnTo>
                <a:lnTo>
                  <a:pt x="8929" y="17860"/>
                </a:lnTo>
                <a:lnTo>
                  <a:pt x="8929" y="44649"/>
                </a:lnTo>
                <a:lnTo>
                  <a:pt x="8929" y="62508"/>
                </a:lnTo>
                <a:lnTo>
                  <a:pt x="17859" y="80367"/>
                </a:lnTo>
                <a:lnTo>
                  <a:pt x="26789" y="98227"/>
                </a:lnTo>
                <a:lnTo>
                  <a:pt x="35719" y="116086"/>
                </a:lnTo>
                <a:lnTo>
                  <a:pt x="35719" y="133946"/>
                </a:lnTo>
                <a:lnTo>
                  <a:pt x="44648" y="151805"/>
                </a:lnTo>
                <a:lnTo>
                  <a:pt x="53578" y="169664"/>
                </a:lnTo>
                <a:lnTo>
                  <a:pt x="53578" y="178594"/>
                </a:lnTo>
                <a:lnTo>
                  <a:pt x="53578" y="187524"/>
                </a:lnTo>
                <a:lnTo>
                  <a:pt x="62508" y="205383"/>
                </a:lnTo>
                <a:lnTo>
                  <a:pt x="62508" y="205383"/>
                </a:lnTo>
                <a:lnTo>
                  <a:pt x="62508" y="214313"/>
                </a:lnTo>
                <a:lnTo>
                  <a:pt x="62508" y="214313"/>
                </a:lnTo>
                <a:lnTo>
                  <a:pt x="71437" y="223242"/>
                </a:lnTo>
                <a:lnTo>
                  <a:pt x="71437" y="223242"/>
                </a:lnTo>
                <a:lnTo>
                  <a:pt x="71437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Freeform 8"/>
          <p:cNvSpPr/>
          <p:nvPr/>
        </p:nvSpPr>
        <p:spPr>
          <a:xfrm>
            <a:off x="7456289" y="1151930"/>
            <a:ext cx="258962" cy="169665"/>
          </a:xfrm>
          <a:custGeom>
            <a:avLst/>
            <a:gdLst/>
            <a:ahLst/>
            <a:cxnLst/>
            <a:rect l="0" t="0" r="0" b="0"/>
            <a:pathLst>
              <a:path w="258962" h="169665">
                <a:moveTo>
                  <a:pt x="0" y="169664"/>
                </a:moveTo>
                <a:lnTo>
                  <a:pt x="0" y="169664"/>
                </a:lnTo>
                <a:lnTo>
                  <a:pt x="0" y="169664"/>
                </a:lnTo>
                <a:lnTo>
                  <a:pt x="0" y="169664"/>
                </a:lnTo>
                <a:lnTo>
                  <a:pt x="0" y="160734"/>
                </a:lnTo>
                <a:lnTo>
                  <a:pt x="0" y="160734"/>
                </a:lnTo>
                <a:lnTo>
                  <a:pt x="8930" y="151804"/>
                </a:lnTo>
                <a:lnTo>
                  <a:pt x="26789" y="142875"/>
                </a:lnTo>
                <a:lnTo>
                  <a:pt x="35719" y="133945"/>
                </a:lnTo>
                <a:lnTo>
                  <a:pt x="44649" y="125015"/>
                </a:lnTo>
                <a:lnTo>
                  <a:pt x="62508" y="116086"/>
                </a:lnTo>
                <a:lnTo>
                  <a:pt x="80367" y="107156"/>
                </a:lnTo>
                <a:lnTo>
                  <a:pt x="89297" y="98226"/>
                </a:lnTo>
                <a:lnTo>
                  <a:pt x="107156" y="89297"/>
                </a:lnTo>
                <a:lnTo>
                  <a:pt x="133945" y="80367"/>
                </a:lnTo>
                <a:lnTo>
                  <a:pt x="142875" y="62508"/>
                </a:lnTo>
                <a:lnTo>
                  <a:pt x="160734" y="53578"/>
                </a:lnTo>
                <a:lnTo>
                  <a:pt x="178594" y="44648"/>
                </a:lnTo>
                <a:lnTo>
                  <a:pt x="196453" y="35718"/>
                </a:lnTo>
                <a:lnTo>
                  <a:pt x="214313" y="26789"/>
                </a:lnTo>
                <a:lnTo>
                  <a:pt x="223242" y="17859"/>
                </a:lnTo>
                <a:lnTo>
                  <a:pt x="232172" y="8929"/>
                </a:lnTo>
                <a:lnTo>
                  <a:pt x="241102" y="8929"/>
                </a:lnTo>
                <a:lnTo>
                  <a:pt x="250031" y="0"/>
                </a:lnTo>
                <a:lnTo>
                  <a:pt x="258961" y="0"/>
                </a:lnTo>
                <a:lnTo>
                  <a:pt x="258961" y="0"/>
                </a:lnTo>
                <a:lnTo>
                  <a:pt x="258961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reeform 9"/>
          <p:cNvSpPr/>
          <p:nvPr/>
        </p:nvSpPr>
        <p:spPr>
          <a:xfrm>
            <a:off x="7483078" y="1223367"/>
            <a:ext cx="241103" cy="160736"/>
          </a:xfrm>
          <a:custGeom>
            <a:avLst/>
            <a:gdLst/>
            <a:ahLst/>
            <a:cxnLst/>
            <a:rect l="0" t="0" r="0" b="0"/>
            <a:pathLst>
              <a:path w="241103" h="160736">
                <a:moveTo>
                  <a:pt x="0" y="160735"/>
                </a:moveTo>
                <a:lnTo>
                  <a:pt x="0" y="160735"/>
                </a:lnTo>
                <a:lnTo>
                  <a:pt x="0" y="160735"/>
                </a:lnTo>
                <a:lnTo>
                  <a:pt x="0" y="160735"/>
                </a:lnTo>
                <a:lnTo>
                  <a:pt x="0" y="160735"/>
                </a:lnTo>
                <a:lnTo>
                  <a:pt x="0" y="160735"/>
                </a:lnTo>
                <a:lnTo>
                  <a:pt x="0" y="160735"/>
                </a:lnTo>
                <a:lnTo>
                  <a:pt x="8930" y="160735"/>
                </a:lnTo>
                <a:lnTo>
                  <a:pt x="8930" y="151805"/>
                </a:lnTo>
                <a:lnTo>
                  <a:pt x="17860" y="142875"/>
                </a:lnTo>
                <a:lnTo>
                  <a:pt x="26789" y="133946"/>
                </a:lnTo>
                <a:lnTo>
                  <a:pt x="44649" y="125016"/>
                </a:lnTo>
                <a:lnTo>
                  <a:pt x="53578" y="116086"/>
                </a:lnTo>
                <a:lnTo>
                  <a:pt x="71438" y="107156"/>
                </a:lnTo>
                <a:lnTo>
                  <a:pt x="80367" y="89297"/>
                </a:lnTo>
                <a:lnTo>
                  <a:pt x="98227" y="80367"/>
                </a:lnTo>
                <a:lnTo>
                  <a:pt x="116086" y="71438"/>
                </a:lnTo>
                <a:lnTo>
                  <a:pt x="133945" y="53578"/>
                </a:lnTo>
                <a:lnTo>
                  <a:pt x="151805" y="44649"/>
                </a:lnTo>
                <a:lnTo>
                  <a:pt x="169664" y="35719"/>
                </a:lnTo>
                <a:lnTo>
                  <a:pt x="187524" y="26789"/>
                </a:lnTo>
                <a:lnTo>
                  <a:pt x="205383" y="17860"/>
                </a:lnTo>
                <a:lnTo>
                  <a:pt x="214313" y="8930"/>
                </a:lnTo>
                <a:lnTo>
                  <a:pt x="223242" y="8930"/>
                </a:lnTo>
                <a:lnTo>
                  <a:pt x="223242" y="0"/>
                </a:lnTo>
                <a:lnTo>
                  <a:pt x="232172" y="0"/>
                </a:lnTo>
                <a:lnTo>
                  <a:pt x="241102" y="0"/>
                </a:lnTo>
                <a:lnTo>
                  <a:pt x="241102" y="0"/>
                </a:lnTo>
                <a:lnTo>
                  <a:pt x="241102" y="0"/>
                </a:lnTo>
                <a:lnTo>
                  <a:pt x="241102" y="0"/>
                </a:lnTo>
                <a:lnTo>
                  <a:pt x="241102" y="0"/>
                </a:lnTo>
                <a:lnTo>
                  <a:pt x="241102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910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Mamá</a:t>
            </a:r>
            <a:r>
              <a:rPr lang="en-US" sz="3200" dirty="0" smtClean="0"/>
              <a:t> </a:t>
            </a:r>
            <a:r>
              <a:rPr lang="en-US" sz="3200" dirty="0" err="1" smtClean="0"/>
              <a:t>sirve</a:t>
            </a:r>
            <a:r>
              <a:rPr lang="en-US" sz="3200" dirty="0" smtClean="0"/>
              <a:t> café con </a:t>
            </a:r>
            <a:r>
              <a:rPr lang="en-US" sz="3200" dirty="0" err="1" smtClean="0"/>
              <a:t>leche</a:t>
            </a:r>
            <a:r>
              <a:rPr lang="en-US" sz="3200" dirty="0" smtClean="0"/>
              <a:t> </a:t>
            </a:r>
            <a:r>
              <a:rPr lang="en-US" sz="3200" dirty="0" err="1" smtClean="0"/>
              <a:t>todas</a:t>
            </a:r>
            <a:r>
              <a:rPr lang="en-US" sz="3200" dirty="0" smtClean="0"/>
              <a:t> </a:t>
            </a:r>
            <a:r>
              <a:rPr lang="en-US" sz="3200" dirty="0" err="1" smtClean="0"/>
              <a:t>las</a:t>
            </a:r>
            <a:r>
              <a:rPr lang="en-US" sz="3200" dirty="0" smtClean="0"/>
              <a:t> </a:t>
            </a:r>
            <a:r>
              <a:rPr lang="en-US" sz="3200" dirty="0" err="1" smtClean="0"/>
              <a:t>mañanas</a:t>
            </a:r>
            <a:r>
              <a:rPr lang="en-US" sz="3200" dirty="0" smtClean="0"/>
              <a:t>.  </a:t>
            </a:r>
            <a:r>
              <a:rPr lang="en-US" sz="3200" dirty="0" err="1" smtClean="0"/>
              <a:t>Casi</a:t>
            </a:r>
            <a:r>
              <a:rPr lang="en-US" sz="3200" dirty="0" smtClean="0"/>
              <a:t> </a:t>
            </a:r>
            <a:r>
              <a:rPr lang="en-US" sz="3200" dirty="0" err="1" smtClean="0"/>
              <a:t>siempre</a:t>
            </a:r>
            <a:r>
              <a:rPr lang="en-US" sz="3200" dirty="0" smtClean="0"/>
              <a:t> lo </a:t>
            </a:r>
            <a:r>
              <a:rPr lang="en-US" sz="3200" dirty="0" err="1" smtClean="0"/>
              <a:t>bebemos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1992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21291"/>
          </a:xfrm>
        </p:spPr>
        <p:txBody>
          <a:bodyPr/>
          <a:lstStyle/>
          <a:p>
            <a:endParaRPr lang="en-US" sz="2800" dirty="0"/>
          </a:p>
          <a:p>
            <a:r>
              <a:rPr lang="en-US" sz="2800" dirty="0" err="1"/>
              <a:t>Tu</a:t>
            </a:r>
            <a:r>
              <a:rPr lang="en-US" sz="2800" dirty="0"/>
              <a:t> </a:t>
            </a:r>
            <a:r>
              <a:rPr lang="en-US" sz="2800" dirty="0" err="1"/>
              <a:t>sopa</a:t>
            </a:r>
            <a:r>
              <a:rPr lang="en-US" sz="2800" dirty="0"/>
              <a:t> no </a:t>
            </a:r>
            <a:r>
              <a:rPr lang="en-US" sz="2800" dirty="0" err="1"/>
              <a:t>está</a:t>
            </a:r>
            <a:r>
              <a:rPr lang="en-US" sz="2800" dirty="0"/>
              <a:t> </a:t>
            </a:r>
            <a:r>
              <a:rPr lang="en-US" sz="2800" dirty="0" err="1"/>
              <a:t>caliente</a:t>
            </a:r>
            <a:r>
              <a:rPr lang="en-US" sz="2800" dirty="0"/>
              <a:t>. </a:t>
            </a:r>
            <a:r>
              <a:rPr lang="en-US" sz="2800" dirty="0" err="1"/>
              <a:t>Tienes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calentarla</a:t>
            </a:r>
            <a:r>
              <a:rPr lang="en-US" sz="2800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rgbClr val="00B050"/>
                </a:solidFill>
              </a:rPr>
              <a:t/>
            </a:r>
            <a:br>
              <a:rPr lang="en-US" sz="4400" dirty="0" smtClean="0">
                <a:solidFill>
                  <a:srgbClr val="00B050"/>
                </a:solidFill>
              </a:rPr>
            </a:br>
            <a:r>
              <a:rPr lang="en-US" sz="4400" dirty="0" smtClean="0">
                <a:solidFill>
                  <a:srgbClr val="00B050"/>
                </a:solidFill>
              </a:rPr>
              <a:t>Now </a:t>
            </a:r>
            <a:r>
              <a:rPr lang="en-US" sz="4400" dirty="0">
                <a:solidFill>
                  <a:srgbClr val="00B050"/>
                </a:solidFill>
              </a:rPr>
              <a:t>notice that DOP go </a:t>
            </a:r>
            <a:r>
              <a:rPr lang="en-US" sz="4400" dirty="0" smtClean="0">
                <a:solidFill>
                  <a:srgbClr val="00B050"/>
                </a:solidFill>
              </a:rPr>
              <a:t>    </a:t>
            </a:r>
            <a:r>
              <a:rPr lang="en-US" sz="4400" dirty="0" smtClean="0">
                <a:solidFill>
                  <a:srgbClr val="FF0000"/>
                </a:solidFill>
              </a:rPr>
              <a:t>#48 </a:t>
            </a:r>
            <a:r>
              <a:rPr lang="en-US" sz="4400" dirty="0" smtClean="0">
                <a:solidFill>
                  <a:srgbClr val="00B050"/>
                </a:solidFill>
              </a:rPr>
              <a:t>attached </a:t>
            </a:r>
            <a:r>
              <a:rPr lang="en-US" sz="4400" dirty="0">
                <a:solidFill>
                  <a:srgbClr val="00B050"/>
                </a:solidFill>
              </a:rPr>
              <a:t>to the end of infinitives.</a:t>
            </a:r>
            <a:br>
              <a:rPr lang="en-US" sz="4400" dirty="0">
                <a:solidFill>
                  <a:srgbClr val="00B050"/>
                </a:solidFill>
              </a:rPr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443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pronouns go:</a:t>
            </a:r>
          </a:p>
          <a:p>
            <a:endParaRPr lang="en-US" sz="3200" dirty="0"/>
          </a:p>
          <a:p>
            <a:r>
              <a:rPr lang="en-US" sz="3200" dirty="0" smtClean="0"/>
              <a:t>a. before the conjugated verb </a:t>
            </a:r>
          </a:p>
          <a:p>
            <a:pPr lvl="1"/>
            <a:r>
              <a:rPr lang="en-US" sz="3200" u="sng" dirty="0" smtClean="0">
                <a:solidFill>
                  <a:srgbClr val="00B050"/>
                </a:solidFill>
              </a:rPr>
              <a:t>Los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como</a:t>
            </a:r>
            <a:r>
              <a:rPr lang="en-US" sz="3200" dirty="0" smtClean="0">
                <a:solidFill>
                  <a:srgbClr val="00B050"/>
                </a:solidFill>
              </a:rPr>
              <a:t>.		</a:t>
            </a:r>
            <a:r>
              <a:rPr lang="en-US" sz="3200" u="sng" dirty="0" smtClean="0">
                <a:solidFill>
                  <a:srgbClr val="00B050"/>
                </a:solidFill>
              </a:rPr>
              <a:t>La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voy</a:t>
            </a:r>
            <a:r>
              <a:rPr lang="en-US" sz="3200" dirty="0" smtClean="0">
                <a:solidFill>
                  <a:srgbClr val="00B050"/>
                </a:solidFill>
              </a:rPr>
              <a:t> a </a:t>
            </a:r>
            <a:r>
              <a:rPr lang="en-US" sz="3200" dirty="0" err="1" smtClean="0">
                <a:solidFill>
                  <a:srgbClr val="00B050"/>
                </a:solidFill>
              </a:rPr>
              <a:t>traer</a:t>
            </a:r>
            <a:r>
              <a:rPr lang="en-US" sz="3200" dirty="0" smtClean="0">
                <a:solidFill>
                  <a:srgbClr val="00B050"/>
                </a:solidFill>
              </a:rPr>
              <a:t>.</a:t>
            </a:r>
          </a:p>
          <a:p>
            <a:pPr lvl="1"/>
            <a:r>
              <a:rPr lang="en-US" sz="3200" u="sng" dirty="0" smtClean="0">
                <a:solidFill>
                  <a:srgbClr val="00B050"/>
                </a:solidFill>
              </a:rPr>
              <a:t>La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veo</a:t>
            </a:r>
            <a:r>
              <a:rPr lang="en-US" sz="3200" dirty="0" smtClean="0">
                <a:solidFill>
                  <a:srgbClr val="00B050"/>
                </a:solidFill>
              </a:rPr>
              <a:t>		No </a:t>
            </a:r>
            <a:r>
              <a:rPr lang="en-US" sz="3200" u="sng" dirty="0" err="1" smtClean="0">
                <a:solidFill>
                  <a:srgbClr val="00B050"/>
                </a:solidFill>
              </a:rPr>
              <a:t>las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prepara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bien</a:t>
            </a:r>
            <a:r>
              <a:rPr lang="en-US" sz="3200" dirty="0" smtClean="0">
                <a:solidFill>
                  <a:srgbClr val="00B050"/>
                </a:solidFill>
              </a:rPr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b. Attached to the end of the infinitive.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So…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0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254691"/>
          </a:xfrm>
        </p:spPr>
        <p:txBody>
          <a:bodyPr>
            <a:normAutofit/>
          </a:bodyPr>
          <a:lstStyle/>
          <a:p>
            <a:r>
              <a:rPr lang="en-US" sz="3600" u="sng" smtClean="0">
                <a:solidFill>
                  <a:srgbClr val="00B050"/>
                </a:solidFill>
              </a:rPr>
              <a:t>Los tacos picantes</a:t>
            </a:r>
          </a:p>
          <a:p>
            <a:r>
              <a:rPr lang="en-US" sz="3600" smtClean="0"/>
              <a:t>No puedo comer</a:t>
            </a:r>
            <a:r>
              <a:rPr lang="en-US" sz="3600" u="sng" smtClean="0">
                <a:solidFill>
                  <a:srgbClr val="00B050"/>
                </a:solidFill>
              </a:rPr>
              <a:t>los.</a:t>
            </a:r>
          </a:p>
          <a:p>
            <a:endParaRPr lang="en-US" sz="3600" u="sng">
              <a:solidFill>
                <a:srgbClr val="00B050"/>
              </a:solidFill>
            </a:endParaRPr>
          </a:p>
          <a:p>
            <a:r>
              <a:rPr lang="en-US" sz="3600" u="sng" smtClean="0">
                <a:solidFill>
                  <a:srgbClr val="00B050"/>
                </a:solidFill>
              </a:rPr>
              <a:t>La ensalada</a:t>
            </a:r>
          </a:p>
          <a:p>
            <a:r>
              <a:rPr lang="en-US" sz="3600" smtClean="0"/>
              <a:t>Voy a traer</a:t>
            </a:r>
            <a:r>
              <a:rPr lang="en-US" sz="3600" u="sng" smtClean="0">
                <a:solidFill>
                  <a:srgbClr val="00B050"/>
                </a:solidFill>
              </a:rPr>
              <a:t>la </a:t>
            </a:r>
            <a:r>
              <a:rPr lang="en-US" sz="3600" smtClean="0"/>
              <a:t>a la mesa.</a:t>
            </a:r>
          </a:p>
          <a:p>
            <a:endParaRPr lang="en-US" sz="3600" u="sng">
              <a:solidFill>
                <a:srgbClr val="00B050"/>
              </a:solidFill>
            </a:endParaRPr>
          </a:p>
          <a:p>
            <a:r>
              <a:rPr lang="en-US" sz="3600" u="sng" smtClean="0">
                <a:solidFill>
                  <a:srgbClr val="00B050"/>
                </a:solidFill>
              </a:rPr>
              <a:t>Juan</a:t>
            </a:r>
            <a:r>
              <a:rPr lang="en-US" sz="3600" smtClean="0">
                <a:solidFill>
                  <a:srgbClr val="00B050"/>
                </a:solidFill>
              </a:rPr>
              <a:t> </a:t>
            </a:r>
            <a:r>
              <a:rPr lang="en-US" sz="3600" smtClean="0"/>
              <a:t>está en el patio.  Puedes ver</a:t>
            </a:r>
            <a:r>
              <a:rPr lang="en-US" sz="3600" u="sng" smtClean="0">
                <a:solidFill>
                  <a:srgbClr val="00B050"/>
                </a:solidFill>
              </a:rPr>
              <a:t>lo.</a:t>
            </a:r>
            <a:endParaRPr lang="en-US" sz="3600" smtClean="0">
              <a:solidFill>
                <a:srgbClr val="00B050"/>
              </a:solidFill>
            </a:endParaRPr>
          </a:p>
          <a:p>
            <a:endParaRPr lang="en-US" sz="3600" u="sng">
              <a:solidFill>
                <a:srgbClr val="00B05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smtClean="0"/>
              <a:t/>
            </a:r>
            <a:br>
              <a:rPr lang="en-US" sz="4400" smtClean="0"/>
            </a:br>
            <a:r>
              <a:rPr lang="en-US" sz="4400" smtClean="0"/>
              <a:t>Attatched </a:t>
            </a:r>
            <a:r>
              <a:rPr lang="en-US" sz="4400"/>
              <a:t>to the end of the infinitive.</a:t>
            </a:r>
            <a:br>
              <a:rPr lang="en-US" sz="4400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5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1148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err="1" smtClean="0"/>
              <a:t>Sí</a:t>
            </a:r>
            <a:r>
              <a:rPr lang="en-US" smtClean="0"/>
              <a:t>, </a:t>
            </a:r>
            <a:r>
              <a:rPr lang="en-US" err="1" smtClean="0"/>
              <a:t>necesito</a:t>
            </a:r>
            <a:r>
              <a:rPr lang="en-US" smtClean="0"/>
              <a:t> </a:t>
            </a:r>
            <a:r>
              <a:rPr lang="en-US" u="sng" err="1" smtClean="0"/>
              <a:t>una</a:t>
            </a:r>
            <a:r>
              <a:rPr lang="en-US" u="sng" smtClean="0"/>
              <a:t> </a:t>
            </a:r>
            <a:r>
              <a:rPr lang="en-US" u="sng" err="1" smtClean="0"/>
              <a:t>cuchara</a:t>
            </a:r>
            <a:r>
              <a:rPr lang="en-US" smtClean="0"/>
              <a:t>. </a:t>
            </a:r>
          </a:p>
          <a:p>
            <a:pPr lvl="1"/>
            <a:r>
              <a:rPr lang="en-US" err="1" smtClean="0"/>
              <a:t>Por</a:t>
            </a:r>
            <a:r>
              <a:rPr lang="en-US" smtClean="0"/>
              <a:t> favor, </a:t>
            </a:r>
            <a:r>
              <a:rPr lang="en-US" u="sng" smtClean="0"/>
              <a:t>la</a:t>
            </a:r>
            <a:r>
              <a:rPr lang="en-US" smtClean="0"/>
              <a:t> </a:t>
            </a:r>
            <a:r>
              <a:rPr lang="en-US" err="1" smtClean="0"/>
              <a:t>puede</a:t>
            </a:r>
            <a:r>
              <a:rPr lang="en-US" smtClean="0"/>
              <a:t> </a:t>
            </a:r>
            <a:r>
              <a:rPr lang="en-US" err="1" smtClean="0"/>
              <a:t>traer</a:t>
            </a:r>
            <a:r>
              <a:rPr lang="en-US" smtClean="0"/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en-US" err="1" smtClean="0"/>
              <a:t>Necesito</a:t>
            </a:r>
            <a:r>
              <a:rPr lang="en-US" smtClean="0"/>
              <a:t> </a:t>
            </a:r>
            <a:r>
              <a:rPr lang="en-US" u="sng" smtClean="0"/>
              <a:t>un </a:t>
            </a:r>
            <a:r>
              <a:rPr lang="en-US" u="sng" err="1" smtClean="0"/>
              <a:t>plato</a:t>
            </a:r>
            <a:r>
              <a:rPr lang="en-US" u="sng" smtClean="0"/>
              <a:t> </a:t>
            </a:r>
            <a:r>
              <a:rPr lang="en-US" u="sng" err="1" smtClean="0"/>
              <a:t>pequeño</a:t>
            </a:r>
            <a:r>
              <a:rPr lang="en-US" smtClean="0"/>
              <a:t>.</a:t>
            </a:r>
          </a:p>
          <a:p>
            <a:pPr lvl="1"/>
            <a:r>
              <a:rPr lang="en-US" err="1"/>
              <a:t>Por</a:t>
            </a:r>
            <a:r>
              <a:rPr lang="en-US"/>
              <a:t> favor, </a:t>
            </a:r>
            <a:r>
              <a:rPr lang="en-US" u="sng" smtClean="0"/>
              <a:t>______</a:t>
            </a:r>
            <a:r>
              <a:rPr lang="en-US" smtClean="0"/>
              <a:t> </a:t>
            </a:r>
            <a:r>
              <a:rPr lang="en-US" err="1"/>
              <a:t>puede</a:t>
            </a:r>
            <a:r>
              <a:rPr lang="en-US"/>
              <a:t> </a:t>
            </a:r>
            <a:r>
              <a:rPr lang="en-US" err="1"/>
              <a:t>traer</a:t>
            </a:r>
            <a:r>
              <a:rPr lang="en-US" smtClean="0"/>
              <a:t>.</a:t>
            </a:r>
            <a:endParaRPr lang="en-US"/>
          </a:p>
          <a:p>
            <a:pPr marL="624078" indent="-514350">
              <a:buFont typeface="+mj-lt"/>
              <a:buAutoNum type="arabicPeriod"/>
            </a:pPr>
            <a:r>
              <a:rPr lang="en-US" err="1"/>
              <a:t>Necesito</a:t>
            </a:r>
            <a:r>
              <a:rPr lang="en-US"/>
              <a:t> </a:t>
            </a:r>
            <a:r>
              <a:rPr lang="en-US" u="sng" smtClean="0"/>
              <a:t>dos </a:t>
            </a:r>
            <a:r>
              <a:rPr lang="en-US" u="sng" err="1" smtClean="0"/>
              <a:t>vasos</a:t>
            </a:r>
            <a:r>
              <a:rPr lang="en-US" smtClean="0"/>
              <a:t>.</a:t>
            </a:r>
          </a:p>
          <a:p>
            <a:pPr lvl="1"/>
            <a:r>
              <a:rPr lang="en-US" err="1"/>
              <a:t>Por</a:t>
            </a:r>
            <a:r>
              <a:rPr lang="en-US"/>
              <a:t> favor, </a:t>
            </a:r>
            <a:r>
              <a:rPr lang="en-US" u="sng"/>
              <a:t>______</a:t>
            </a:r>
            <a:r>
              <a:rPr lang="en-US"/>
              <a:t> </a:t>
            </a:r>
            <a:r>
              <a:rPr lang="en-US" err="1"/>
              <a:t>puede</a:t>
            </a:r>
            <a:r>
              <a:rPr lang="en-US"/>
              <a:t> </a:t>
            </a:r>
            <a:r>
              <a:rPr lang="en-US" err="1"/>
              <a:t>traer</a:t>
            </a:r>
            <a:r>
              <a:rPr lang="en-US" smtClean="0"/>
              <a:t>.</a:t>
            </a:r>
            <a:endParaRPr lang="en-US"/>
          </a:p>
          <a:p>
            <a:pPr marL="624078" indent="-514350">
              <a:buFont typeface="+mj-lt"/>
              <a:buAutoNum type="arabicPeriod"/>
            </a:pPr>
            <a:r>
              <a:rPr lang="en-US" err="1"/>
              <a:t>Necesito</a:t>
            </a:r>
            <a:r>
              <a:rPr lang="en-US"/>
              <a:t> </a:t>
            </a:r>
            <a:r>
              <a:rPr lang="en-US" u="sng" smtClean="0"/>
              <a:t>un </a:t>
            </a:r>
            <a:r>
              <a:rPr lang="en-US" u="sng" err="1" smtClean="0"/>
              <a:t>tenedor</a:t>
            </a:r>
            <a:r>
              <a:rPr lang="en-US" u="sng" smtClean="0"/>
              <a:t> y un </a:t>
            </a:r>
            <a:r>
              <a:rPr lang="en-US" u="sng" err="1" smtClean="0"/>
              <a:t>cuchillo</a:t>
            </a:r>
            <a:r>
              <a:rPr lang="en-US" smtClean="0"/>
              <a:t>.</a:t>
            </a:r>
          </a:p>
          <a:p>
            <a:pPr marL="708660" lvl="1" indent="-342900"/>
            <a:r>
              <a:rPr lang="en-US" err="1"/>
              <a:t>Por</a:t>
            </a:r>
            <a:r>
              <a:rPr lang="en-US"/>
              <a:t> favor, </a:t>
            </a:r>
            <a:r>
              <a:rPr lang="en-US" u="sng"/>
              <a:t>______</a:t>
            </a:r>
            <a:r>
              <a:rPr lang="en-US"/>
              <a:t> </a:t>
            </a:r>
            <a:r>
              <a:rPr lang="en-US" err="1"/>
              <a:t>puede</a:t>
            </a:r>
            <a:r>
              <a:rPr lang="en-US"/>
              <a:t> </a:t>
            </a:r>
            <a:r>
              <a:rPr lang="en-US" err="1"/>
              <a:t>traer</a:t>
            </a:r>
            <a:r>
              <a:rPr lang="en-US"/>
              <a:t>.</a:t>
            </a:r>
          </a:p>
          <a:p>
            <a:pPr marL="880110" lvl="1" indent="-514350">
              <a:buFont typeface="+mj-lt"/>
              <a:buAutoNum type="arabicPeriod"/>
            </a:pPr>
            <a:endParaRPr lang="en-US"/>
          </a:p>
          <a:p>
            <a:pPr marL="624078" indent="-514350">
              <a:buFont typeface="+mj-lt"/>
              <a:buAutoNum type="arabicPeriod"/>
            </a:pPr>
            <a:endParaRPr lang="en-US"/>
          </a:p>
          <a:p>
            <a:pPr marL="137160" indent="0">
              <a:buNone/>
            </a:pP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en-US" smtClean="0"/>
              <a:t>¿</a:t>
            </a:r>
            <a:r>
              <a:rPr lang="en-US" err="1" smtClean="0"/>
              <a:t>Necesita</a:t>
            </a:r>
            <a:r>
              <a:rPr lang="en-US" smtClean="0"/>
              <a:t> </a:t>
            </a:r>
            <a:r>
              <a:rPr lang="en-US" err="1" smtClean="0"/>
              <a:t>algo</a:t>
            </a:r>
            <a:r>
              <a:rPr lang="en-US" smtClean="0"/>
              <a:t> </a:t>
            </a:r>
            <a:r>
              <a:rPr lang="en-US" err="1" smtClean="0"/>
              <a:t>más</a:t>
            </a:r>
            <a:r>
              <a:rPr lang="en-US" smtClean="0"/>
              <a:t>?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Use DOP (direct object pronouns)</a:t>
            </a:r>
            <a:br>
              <a:rPr lang="en-US" smtClean="0"/>
            </a:br>
            <a:r>
              <a:rPr lang="en-US" smtClean="0"/>
              <a:t>la- lo- </a:t>
            </a:r>
            <a:r>
              <a:rPr lang="en-US" err="1" smtClean="0"/>
              <a:t>las</a:t>
            </a:r>
            <a:r>
              <a:rPr lang="en-US" smtClean="0"/>
              <a:t>- los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7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654491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n-US" sz="3600" smtClean="0"/>
              <a:t>1. ¿Te gusta comer las verduras?</a:t>
            </a:r>
          </a:p>
          <a:p>
            <a:pPr lvl="1"/>
            <a:r>
              <a:rPr lang="en-US" sz="3600" smtClean="0"/>
              <a:t>Sí. Me gusta comer___ </a:t>
            </a:r>
          </a:p>
          <a:p>
            <a:pPr marL="109728" indent="0">
              <a:buNone/>
            </a:pPr>
            <a:r>
              <a:rPr lang="en-US" sz="4000" smtClean="0"/>
              <a:t>2. ¿Haces la tarea todos los días?</a:t>
            </a:r>
          </a:p>
          <a:p>
            <a:pPr lvl="1"/>
            <a:r>
              <a:rPr lang="en-US" sz="3600" smtClean="0"/>
              <a:t>Sí ___ hago todos los días.</a:t>
            </a:r>
            <a:endParaRPr lang="en-US" sz="36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97162"/>
          </a:xfrm>
        </p:spPr>
        <p:txBody>
          <a:bodyPr/>
          <a:lstStyle/>
          <a:p>
            <a:r>
              <a:rPr lang="en-US" smtClean="0"/>
              <a:t>Now answer these questions.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Replace the direct object with the DOP in your answer.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74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686800" cy="59436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dirty="0" smtClean="0"/>
              <a:t>3. ¿</a:t>
            </a:r>
            <a:r>
              <a:rPr lang="en-US" sz="3200" dirty="0" err="1" smtClean="0"/>
              <a:t>Tú</a:t>
            </a:r>
            <a:r>
              <a:rPr lang="en-US" sz="3200" dirty="0" smtClean="0"/>
              <a:t> </a:t>
            </a:r>
            <a:r>
              <a:rPr lang="en-US" sz="3200" dirty="0" err="1" smtClean="0"/>
              <a:t>pagas</a:t>
            </a:r>
            <a:r>
              <a:rPr lang="en-US" sz="3200" dirty="0" smtClean="0"/>
              <a:t> la </a:t>
            </a:r>
            <a:r>
              <a:rPr lang="en-US" sz="3200" dirty="0" err="1" smtClean="0"/>
              <a:t>cuenta</a:t>
            </a:r>
            <a:r>
              <a:rPr lang="en-US" sz="3200" dirty="0" smtClean="0"/>
              <a:t> hoy?  </a:t>
            </a:r>
          </a:p>
          <a:p>
            <a:pPr marL="109728" indent="0">
              <a:buNone/>
            </a:pPr>
            <a:r>
              <a:rPr lang="en-US" sz="3200" dirty="0"/>
              <a:t>	</a:t>
            </a:r>
            <a:r>
              <a:rPr lang="en-US" sz="3200" dirty="0" err="1" smtClean="0"/>
              <a:t>Sí</a:t>
            </a:r>
            <a:r>
              <a:rPr lang="en-US" sz="3200" dirty="0" smtClean="0"/>
              <a:t>, ___ </a:t>
            </a:r>
            <a:r>
              <a:rPr lang="en-US" sz="3200" dirty="0" err="1" smtClean="0"/>
              <a:t>pago</a:t>
            </a:r>
            <a:r>
              <a:rPr lang="en-US" sz="3200" dirty="0" smtClean="0"/>
              <a:t>.</a:t>
            </a:r>
          </a:p>
          <a:p>
            <a:pPr marL="109728" indent="0">
              <a:buNone/>
            </a:pPr>
            <a:r>
              <a:rPr lang="en-US" sz="3200" dirty="0" smtClean="0"/>
              <a:t>4. ¿Antonia, </a:t>
            </a:r>
            <a:r>
              <a:rPr lang="en-US" sz="3200" dirty="0" err="1" smtClean="0"/>
              <a:t>quieres</a:t>
            </a:r>
            <a:r>
              <a:rPr lang="en-US" sz="3200" dirty="0" smtClean="0"/>
              <a:t> </a:t>
            </a:r>
            <a:r>
              <a:rPr lang="en-US" sz="3200" dirty="0" err="1" smtClean="0"/>
              <a:t>pedir</a:t>
            </a:r>
            <a:r>
              <a:rPr lang="en-US" sz="3200" dirty="0" smtClean="0"/>
              <a:t> </a:t>
            </a:r>
            <a:r>
              <a:rPr lang="en-US" sz="3200" dirty="0" err="1" smtClean="0"/>
              <a:t>jamón</a:t>
            </a:r>
            <a:r>
              <a:rPr lang="en-US" sz="3200" dirty="0" smtClean="0"/>
              <a:t>?</a:t>
            </a:r>
          </a:p>
          <a:p>
            <a:pPr marL="109728" indent="0">
              <a:buNone/>
            </a:pPr>
            <a:r>
              <a:rPr lang="en-US" sz="3200" dirty="0" smtClean="0"/>
              <a:t> 	No, no </a:t>
            </a:r>
            <a:r>
              <a:rPr lang="en-US" sz="3200" dirty="0" err="1" smtClean="0"/>
              <a:t>quiero</a:t>
            </a:r>
            <a:r>
              <a:rPr lang="en-US" sz="3200" dirty="0" smtClean="0"/>
              <a:t> </a:t>
            </a:r>
            <a:r>
              <a:rPr lang="en-US" sz="3200" dirty="0" err="1" smtClean="0"/>
              <a:t>pedir</a:t>
            </a:r>
            <a:r>
              <a:rPr lang="en-US" sz="3200" dirty="0" smtClean="0"/>
              <a:t>__.</a:t>
            </a:r>
          </a:p>
          <a:p>
            <a:pPr marL="109728" indent="0">
              <a:buNone/>
            </a:pPr>
            <a:r>
              <a:rPr lang="en-US" sz="3200" dirty="0" smtClean="0"/>
              <a:t>5. ¿</a:t>
            </a:r>
            <a:r>
              <a:rPr lang="en-US" sz="3200" dirty="0" err="1" smtClean="0"/>
              <a:t>Mamá</a:t>
            </a:r>
            <a:r>
              <a:rPr lang="en-US" sz="3200" dirty="0" smtClean="0"/>
              <a:t> </a:t>
            </a:r>
            <a:r>
              <a:rPr lang="en-US" sz="3200" dirty="0" err="1" smtClean="0"/>
              <a:t>va</a:t>
            </a:r>
            <a:r>
              <a:rPr lang="en-US" sz="3200" dirty="0" smtClean="0"/>
              <a:t> a </a:t>
            </a:r>
            <a:r>
              <a:rPr lang="en-US" sz="3200" dirty="0" err="1" smtClean="0"/>
              <a:t>preparar</a:t>
            </a:r>
            <a:r>
              <a:rPr lang="en-US" sz="3200" dirty="0" smtClean="0"/>
              <a:t> la carne?</a:t>
            </a:r>
          </a:p>
          <a:p>
            <a:pPr marL="109728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No,  </a:t>
            </a:r>
            <a:r>
              <a:rPr lang="en-US" sz="3200" dirty="0" err="1" smtClean="0"/>
              <a:t>mamá</a:t>
            </a:r>
            <a:r>
              <a:rPr lang="en-US" sz="3200" dirty="0" smtClean="0"/>
              <a:t> no </a:t>
            </a:r>
            <a:r>
              <a:rPr lang="en-US" sz="3200" dirty="0" err="1" smtClean="0"/>
              <a:t>va</a:t>
            </a:r>
            <a:r>
              <a:rPr lang="en-US" sz="3200" dirty="0" smtClean="0"/>
              <a:t> a </a:t>
            </a:r>
            <a:r>
              <a:rPr lang="en-US" sz="3200" dirty="0" err="1" smtClean="0"/>
              <a:t>preparar</a:t>
            </a:r>
            <a:r>
              <a:rPr lang="en-US" sz="3200" dirty="0" smtClean="0"/>
              <a:t>___</a:t>
            </a:r>
          </a:p>
          <a:p>
            <a:pPr marL="109728" indent="0">
              <a:buNone/>
            </a:pPr>
            <a:r>
              <a:rPr lang="en-US" sz="3200" dirty="0"/>
              <a:t>	</a:t>
            </a:r>
            <a:r>
              <a:rPr lang="en-US" sz="3200" dirty="0" err="1" smtClean="0"/>
              <a:t>Maricela</a:t>
            </a:r>
            <a:r>
              <a:rPr lang="en-US" sz="3200" dirty="0" smtClean="0"/>
              <a:t> ___ </a:t>
            </a:r>
            <a:r>
              <a:rPr lang="en-US" sz="3200" dirty="0" err="1" smtClean="0"/>
              <a:t>va</a:t>
            </a:r>
            <a:r>
              <a:rPr lang="en-US" sz="3200" dirty="0" smtClean="0"/>
              <a:t> a </a:t>
            </a:r>
            <a:r>
              <a:rPr lang="en-US" sz="3200" dirty="0" err="1" smtClean="0"/>
              <a:t>preparar</a:t>
            </a:r>
            <a:r>
              <a:rPr lang="en-US" sz="3200" dirty="0" smtClean="0"/>
              <a:t>.</a:t>
            </a:r>
          </a:p>
          <a:p>
            <a:pPr marL="109728" indent="0">
              <a:buNone/>
            </a:pPr>
            <a:r>
              <a:rPr lang="en-US" sz="3200" dirty="0" smtClean="0"/>
              <a:t>6. ¿</a:t>
            </a:r>
            <a:r>
              <a:rPr lang="en-US" sz="3200" dirty="0" err="1" smtClean="0"/>
              <a:t>Dónde</a:t>
            </a:r>
            <a:r>
              <a:rPr lang="en-US" sz="3200" dirty="0" smtClean="0"/>
              <a:t> </a:t>
            </a:r>
            <a:r>
              <a:rPr lang="en-US" sz="3200" dirty="0" err="1" smtClean="0"/>
              <a:t>compra</a:t>
            </a:r>
            <a:r>
              <a:rPr lang="en-US" sz="3200" dirty="0" smtClean="0"/>
              <a:t> </a:t>
            </a:r>
            <a:r>
              <a:rPr lang="en-US" sz="3200" dirty="0" err="1" smtClean="0"/>
              <a:t>Simón</a:t>
            </a:r>
            <a:r>
              <a:rPr lang="en-US" sz="3200" dirty="0" smtClean="0"/>
              <a:t> </a:t>
            </a:r>
            <a:r>
              <a:rPr lang="en-US" sz="3200" dirty="0" err="1" smtClean="0"/>
              <a:t>las</a:t>
            </a:r>
            <a:r>
              <a:rPr lang="en-US" sz="3200" dirty="0" smtClean="0"/>
              <a:t> </a:t>
            </a:r>
            <a:r>
              <a:rPr lang="en-US" sz="3200" dirty="0" err="1" smtClean="0"/>
              <a:t>verduras</a:t>
            </a:r>
            <a:r>
              <a:rPr lang="en-US" sz="3200" dirty="0" smtClean="0"/>
              <a:t>? </a:t>
            </a:r>
          </a:p>
          <a:p>
            <a:pPr marL="109728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 __ </a:t>
            </a:r>
            <a:r>
              <a:rPr lang="en-US" sz="3200" dirty="0" err="1" smtClean="0"/>
              <a:t>compra</a:t>
            </a:r>
            <a:r>
              <a:rPr lang="en-US" sz="3200" dirty="0" smtClean="0"/>
              <a:t> en el </a:t>
            </a:r>
            <a:r>
              <a:rPr lang="en-US" sz="3200" dirty="0" err="1" smtClean="0"/>
              <a:t>mercado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2092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 smtClean="0"/>
              <a:t>7. ¿</a:t>
            </a:r>
            <a:r>
              <a:rPr lang="en-US" dirty="0" err="1" smtClean="0"/>
              <a:t>Paquita</a:t>
            </a:r>
            <a:r>
              <a:rPr lang="en-US" dirty="0" smtClean="0"/>
              <a:t> y Danny </a:t>
            </a:r>
            <a:r>
              <a:rPr lang="en-US" dirty="0" err="1" smtClean="0"/>
              <a:t>saben</a:t>
            </a:r>
            <a:r>
              <a:rPr lang="en-US" dirty="0" smtClean="0"/>
              <a:t> </a:t>
            </a:r>
            <a:r>
              <a:rPr lang="en-US" dirty="0" err="1" smtClean="0"/>
              <a:t>cocinar</a:t>
            </a:r>
            <a:r>
              <a:rPr lang="en-US" dirty="0" smtClean="0"/>
              <a:t> el </a:t>
            </a:r>
            <a:r>
              <a:rPr lang="en-US" dirty="0" err="1" smtClean="0"/>
              <a:t>arroz</a:t>
            </a:r>
            <a:r>
              <a:rPr lang="en-US" dirty="0" smtClean="0"/>
              <a:t>?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err="1" smtClean="0"/>
              <a:t>Sí</a:t>
            </a:r>
            <a:r>
              <a:rPr lang="en-US" dirty="0" smtClean="0"/>
              <a:t> </a:t>
            </a:r>
            <a:r>
              <a:rPr lang="en-US" dirty="0" err="1" smtClean="0"/>
              <a:t>ellos</a:t>
            </a:r>
            <a:r>
              <a:rPr lang="en-US" dirty="0" smtClean="0"/>
              <a:t> ___ </a:t>
            </a:r>
            <a:r>
              <a:rPr lang="en-US" dirty="0" err="1" smtClean="0"/>
              <a:t>cocinan</a:t>
            </a:r>
            <a:r>
              <a:rPr lang="en-US" dirty="0" smtClean="0"/>
              <a:t>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dirty="0" smtClean="0"/>
              <a:t>8. ¿</a:t>
            </a:r>
            <a:r>
              <a:rPr lang="en-US" dirty="0" err="1" smtClean="0"/>
              <a:t>Puedes</a:t>
            </a:r>
            <a:r>
              <a:rPr lang="en-US" dirty="0" smtClean="0"/>
              <a:t> </a:t>
            </a:r>
            <a:r>
              <a:rPr lang="en-US" dirty="0" err="1" smtClean="0"/>
              <a:t>servir</a:t>
            </a:r>
            <a:r>
              <a:rPr lang="en-US" dirty="0" smtClean="0"/>
              <a:t> el </a:t>
            </a:r>
            <a:r>
              <a:rPr lang="en-US" dirty="0" err="1" smtClean="0"/>
              <a:t>postre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favor?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err="1" smtClean="0"/>
              <a:t>Sí</a:t>
            </a:r>
            <a:r>
              <a:rPr lang="en-US" dirty="0" smtClean="0"/>
              <a:t>, ___ </a:t>
            </a:r>
            <a:r>
              <a:rPr lang="en-US" dirty="0" err="1" smtClean="0"/>
              <a:t>voy</a:t>
            </a:r>
            <a:r>
              <a:rPr lang="en-US" dirty="0" smtClean="0"/>
              <a:t> a </a:t>
            </a:r>
            <a:r>
              <a:rPr lang="en-US" dirty="0" err="1" smtClean="0"/>
              <a:t>servir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dirty="0" smtClean="0"/>
              <a:t>9. ¿</a:t>
            </a:r>
            <a:r>
              <a:rPr lang="en-US" dirty="0" err="1" smtClean="0"/>
              <a:t>Puedes</a:t>
            </a:r>
            <a:r>
              <a:rPr lang="en-US" dirty="0" smtClean="0"/>
              <a:t> </a:t>
            </a:r>
            <a:r>
              <a:rPr lang="en-US" dirty="0" err="1" smtClean="0"/>
              <a:t>servir</a:t>
            </a:r>
            <a:r>
              <a:rPr lang="en-US" dirty="0" smtClean="0"/>
              <a:t> los </a:t>
            </a:r>
            <a:r>
              <a:rPr lang="en-US" dirty="0" err="1" smtClean="0"/>
              <a:t>refrescos</a:t>
            </a:r>
            <a:r>
              <a:rPr lang="en-US" dirty="0" smtClean="0"/>
              <a:t>?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No ___ </a:t>
            </a:r>
            <a:r>
              <a:rPr lang="en-US" dirty="0" err="1" smtClean="0"/>
              <a:t>puedo</a:t>
            </a:r>
            <a:r>
              <a:rPr lang="en-US" dirty="0" smtClean="0"/>
              <a:t> </a:t>
            </a:r>
            <a:r>
              <a:rPr lang="en-US" dirty="0" err="1" smtClean="0"/>
              <a:t>servir</a:t>
            </a:r>
            <a:r>
              <a:rPr lang="en-US" dirty="0" smtClean="0"/>
              <a:t>.  No </a:t>
            </a:r>
            <a:r>
              <a:rPr lang="en-US" dirty="0" err="1" smtClean="0"/>
              <a:t>sé</a:t>
            </a:r>
            <a:r>
              <a:rPr lang="en-US" dirty="0" smtClean="0"/>
              <a:t> </a:t>
            </a:r>
            <a:r>
              <a:rPr lang="en-US" dirty="0" err="1" smtClean="0"/>
              <a:t>dónde</a:t>
            </a:r>
            <a:r>
              <a:rPr lang="en-US" dirty="0" smtClean="0"/>
              <a:t> </a:t>
            </a:r>
            <a:r>
              <a:rPr lang="en-US" dirty="0" err="1" smtClean="0"/>
              <a:t>están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dirty="0" smtClean="0"/>
              <a:t>10. ¿</a:t>
            </a:r>
            <a:r>
              <a:rPr lang="en-US" dirty="0" err="1" smtClean="0"/>
              <a:t>Necesitas</a:t>
            </a:r>
            <a:r>
              <a:rPr lang="en-US" dirty="0" smtClean="0"/>
              <a:t> un pastel </a:t>
            </a:r>
            <a:r>
              <a:rPr lang="en-US" dirty="0" err="1" smtClean="0"/>
              <a:t>para</a:t>
            </a:r>
            <a:r>
              <a:rPr lang="en-US" dirty="0" smtClean="0"/>
              <a:t> la </a:t>
            </a:r>
            <a:r>
              <a:rPr lang="en-US" dirty="0" err="1" smtClean="0"/>
              <a:t>clase</a:t>
            </a:r>
            <a:r>
              <a:rPr lang="en-US" dirty="0" smtClean="0"/>
              <a:t>?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err="1" smtClean="0"/>
              <a:t>Sí</a:t>
            </a:r>
            <a:r>
              <a:rPr lang="en-US" dirty="0" smtClean="0"/>
              <a:t>, __ </a:t>
            </a:r>
            <a:r>
              <a:rPr lang="en-US" dirty="0" err="1" smtClean="0"/>
              <a:t>necesito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la fiesta.</a:t>
            </a:r>
          </a:p>
          <a:p>
            <a:pPr marL="109728" indent="0">
              <a:buNone/>
            </a:pPr>
            <a:r>
              <a:rPr lang="en-US" dirty="0" smtClean="0"/>
              <a:t>11. ¿</a:t>
            </a:r>
            <a:r>
              <a:rPr lang="en-US" dirty="0" err="1" smtClean="0"/>
              <a:t>Pides</a:t>
            </a:r>
            <a:r>
              <a:rPr lang="en-US" dirty="0" smtClean="0"/>
              <a:t> la </a:t>
            </a:r>
            <a:r>
              <a:rPr lang="en-US" dirty="0" err="1" smtClean="0"/>
              <a:t>sopa</a:t>
            </a:r>
            <a:r>
              <a:rPr lang="en-US" dirty="0" smtClean="0"/>
              <a:t> de </a:t>
            </a:r>
            <a:r>
              <a:rPr lang="en-US" dirty="0" err="1" smtClean="0"/>
              <a:t>pescado</a:t>
            </a:r>
            <a:r>
              <a:rPr lang="en-US" dirty="0" smtClean="0"/>
              <a:t>?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No ___ </a:t>
            </a:r>
            <a:r>
              <a:rPr lang="en-US" dirty="0" err="1" smtClean="0"/>
              <a:t>pido</a:t>
            </a:r>
            <a:r>
              <a:rPr lang="en-US" dirty="0" smtClean="0"/>
              <a:t> </a:t>
            </a:r>
            <a:r>
              <a:rPr lang="en-US" dirty="0" err="1" smtClean="0"/>
              <a:t>nunca</a:t>
            </a:r>
            <a:r>
              <a:rPr lang="en-US" dirty="0" smtClean="0"/>
              <a:t>. No me </a:t>
            </a:r>
            <a:r>
              <a:rPr lang="en-US" dirty="0" err="1" smtClean="0"/>
              <a:t>gusta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dirty="0" smtClean="0"/>
              <a:t>12. </a:t>
            </a:r>
            <a:r>
              <a:rPr lang="en-US" dirty="0" err="1" smtClean="0"/>
              <a:t>Nunca</a:t>
            </a:r>
            <a:r>
              <a:rPr lang="en-US" dirty="0" smtClean="0"/>
              <a:t> </a:t>
            </a:r>
            <a:r>
              <a:rPr lang="en-US" dirty="0" err="1" smtClean="0"/>
              <a:t>tomas</a:t>
            </a:r>
            <a:r>
              <a:rPr lang="en-US" dirty="0" smtClean="0"/>
              <a:t> la </a:t>
            </a:r>
            <a:r>
              <a:rPr lang="en-US" dirty="0" err="1" smtClean="0"/>
              <a:t>leche</a:t>
            </a:r>
            <a:r>
              <a:rPr lang="en-US" dirty="0" smtClean="0"/>
              <a:t> </a:t>
            </a:r>
            <a:r>
              <a:rPr lang="en-US" dirty="0" err="1" smtClean="0"/>
              <a:t>caliente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___ </a:t>
            </a:r>
            <a:r>
              <a:rPr lang="en-US" dirty="0" err="1" smtClean="0"/>
              <a:t>prefiero</a:t>
            </a:r>
            <a:r>
              <a:rPr lang="en-US" dirty="0" smtClean="0"/>
              <a:t> </a:t>
            </a:r>
            <a:r>
              <a:rPr lang="en-US" dirty="0" err="1" smtClean="0"/>
              <a:t>fria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7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¿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Que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desea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usted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</a:p>
          <a:p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(I want) </a:t>
            </a:r>
            <a:r>
              <a:rPr lang="en-US" dirty="0" err="1" smtClean="0"/>
              <a:t>jugo</a:t>
            </a:r>
            <a:r>
              <a:rPr lang="en-US" dirty="0" smtClean="0"/>
              <a:t> de </a:t>
            </a:r>
            <a:r>
              <a:rPr lang="en-US" dirty="0" err="1" smtClean="0"/>
              <a:t>naranjas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tomar</a:t>
            </a:r>
            <a:r>
              <a:rPr lang="en-US" dirty="0" smtClean="0"/>
              <a:t>.</a:t>
            </a:r>
          </a:p>
          <a:p>
            <a:pPr marL="880110" lvl="1" indent="-514350"/>
            <a:r>
              <a:rPr lang="en-US" b="1" i="1" dirty="0" err="1" smtClean="0">
                <a:solidFill>
                  <a:schemeClr val="accent2">
                    <a:lumMod val="50000"/>
                  </a:schemeClr>
                </a:solidFill>
              </a:rPr>
              <a:t>Quiero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(Do you want) </a:t>
            </a:r>
            <a:r>
              <a:rPr lang="en-US" dirty="0" smtClean="0"/>
              <a:t>un </a:t>
            </a:r>
            <a:r>
              <a:rPr lang="en-US" dirty="0" err="1" smtClean="0"/>
              <a:t>sándwich</a:t>
            </a:r>
            <a:r>
              <a:rPr lang="en-US" dirty="0" smtClean="0"/>
              <a:t> de </a:t>
            </a:r>
            <a:r>
              <a:rPr lang="en-US" dirty="0" err="1" smtClean="0"/>
              <a:t>queso</a:t>
            </a:r>
            <a:r>
              <a:rPr lang="en-US" dirty="0" smtClean="0"/>
              <a:t>?</a:t>
            </a:r>
          </a:p>
          <a:p>
            <a:pPr marL="880110" lvl="1" indent="-514350"/>
            <a:r>
              <a:rPr lang="en-US" b="1" i="1" dirty="0" err="1" smtClean="0">
                <a:solidFill>
                  <a:schemeClr val="accent2">
                    <a:lumMod val="50000"/>
                  </a:schemeClr>
                </a:solidFill>
              </a:rPr>
              <a:t>Quieres</a:t>
            </a: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880110" lvl="1" indent="-514350"/>
            <a:r>
              <a:rPr lang="en-US" dirty="0" smtClean="0"/>
              <a:t>No,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(I prefer)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sopa</a:t>
            </a:r>
            <a:r>
              <a:rPr lang="en-US" dirty="0" smtClean="0"/>
              <a:t> de </a:t>
            </a:r>
            <a:r>
              <a:rPr lang="en-US" dirty="0" err="1" smtClean="0"/>
              <a:t>verduras</a:t>
            </a:r>
            <a:r>
              <a:rPr lang="en-US" dirty="0" smtClean="0"/>
              <a:t>.</a:t>
            </a:r>
            <a:endParaRPr lang="en-US" dirty="0"/>
          </a:p>
          <a:p>
            <a:pPr marL="880110" lvl="1" indent="-514350"/>
            <a:r>
              <a:rPr lang="en-US" dirty="0" smtClean="0"/>
              <a:t>     </a:t>
            </a:r>
            <a:r>
              <a:rPr lang="en-US" b="1" i="1" dirty="0" err="1" smtClean="0">
                <a:solidFill>
                  <a:schemeClr val="accent2">
                    <a:lumMod val="50000"/>
                  </a:schemeClr>
                </a:solidFill>
              </a:rPr>
              <a:t>prefiero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Repaso</a:t>
            </a:r>
            <a:r>
              <a:rPr lang="en-US" dirty="0"/>
              <a:t> de </a:t>
            </a:r>
            <a:r>
              <a:rPr lang="en-US" dirty="0" err="1" smtClean="0"/>
              <a:t>verbos</a:t>
            </a:r>
            <a:r>
              <a:rPr lang="en-US" dirty="0" smtClean="0"/>
              <a:t>                </a:t>
            </a:r>
            <a:r>
              <a:rPr lang="en-US" dirty="0" smtClean="0">
                <a:solidFill>
                  <a:srgbClr val="FF0000"/>
                </a:solidFill>
              </a:rPr>
              <a:t>#46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60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Where do they go?</a:t>
            </a:r>
          </a:p>
          <a:p>
            <a:endParaRPr lang="en-US" dirty="0"/>
          </a:p>
          <a:p>
            <a:r>
              <a:rPr lang="en-US" dirty="0" smtClean="0"/>
              <a:t>They go attached to the end of the affirmative command.</a:t>
            </a:r>
          </a:p>
          <a:p>
            <a:endParaRPr lang="en-US" dirty="0"/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Pon</a:t>
            </a:r>
            <a:r>
              <a:rPr lang="en-US" dirty="0" smtClean="0"/>
              <a:t> el </a:t>
            </a:r>
            <a:r>
              <a:rPr lang="en-US" dirty="0" err="1" smtClean="0"/>
              <a:t>queso</a:t>
            </a:r>
            <a:r>
              <a:rPr lang="en-US" dirty="0" smtClean="0"/>
              <a:t> en la mesa. </a:t>
            </a:r>
          </a:p>
          <a:p>
            <a:endParaRPr lang="en-US" dirty="0"/>
          </a:p>
          <a:p>
            <a:r>
              <a:rPr lang="en-US" dirty="0" smtClean="0"/>
              <a:t>Direct object: el </a:t>
            </a:r>
            <a:r>
              <a:rPr lang="en-US" dirty="0" err="1" smtClean="0"/>
              <a:t>queso</a:t>
            </a:r>
            <a:endParaRPr lang="en-US" dirty="0" smtClean="0"/>
          </a:p>
          <a:p>
            <a:r>
              <a:rPr lang="en-US" dirty="0" smtClean="0"/>
              <a:t>DOP to replace el </a:t>
            </a:r>
            <a:r>
              <a:rPr lang="en-US" dirty="0" err="1" smtClean="0"/>
              <a:t>queso</a:t>
            </a:r>
            <a:r>
              <a:rPr lang="en-US" dirty="0" smtClean="0"/>
              <a:t>:  lo</a:t>
            </a:r>
          </a:p>
          <a:p>
            <a:pPr lvl="1"/>
            <a:r>
              <a:rPr lang="en-US" sz="2800" b="1" dirty="0" err="1" smtClean="0"/>
              <a:t>Ponlo</a:t>
            </a:r>
            <a:r>
              <a:rPr lang="en-US" sz="2800" b="1" dirty="0" smtClean="0"/>
              <a:t> en la mesa.</a:t>
            </a:r>
            <a:endParaRPr lang="en-US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Now direct object pronouns with commands.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0017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62"/>
          </a:xfrm>
        </p:spPr>
        <p:txBody>
          <a:bodyPr>
            <a:normAutofit/>
          </a:bodyPr>
          <a:lstStyle/>
          <a:p>
            <a:r>
              <a:rPr lang="en-US" smtClean="0"/>
              <a:t>If the command form is more than one syllable, when you attach the DOP you must put an accent.</a:t>
            </a:r>
            <a:br>
              <a:rPr lang="en-US" smtClean="0"/>
            </a:br>
            <a:r>
              <a:rPr lang="en-US" smtClean="0"/>
              <a:t>Where?</a:t>
            </a:r>
            <a:br>
              <a:rPr lang="en-US" smtClean="0"/>
            </a:br>
            <a:r>
              <a:rPr lang="en-US" smtClean="0"/>
              <a:t>On the 3</a:t>
            </a:r>
            <a:r>
              <a:rPr lang="en-US" baseline="30000" smtClean="0"/>
              <a:t>rd</a:t>
            </a:r>
            <a:r>
              <a:rPr lang="en-US" smtClean="0"/>
              <a:t> syllable from the end.</a:t>
            </a:r>
            <a:br>
              <a:rPr lang="en-US" smtClean="0"/>
            </a:br>
            <a:r>
              <a:rPr lang="en-US" smtClean="0"/>
              <a:t>Come las verduras. Cómelas.</a:t>
            </a:r>
            <a:endParaRPr lang="en-US"/>
          </a:p>
        </p:txBody>
      </p:sp>
      <p:sp>
        <p:nvSpPr>
          <p:cNvPr id="5" name="Block Arc 4"/>
          <p:cNvSpPr/>
          <p:nvPr/>
        </p:nvSpPr>
        <p:spPr>
          <a:xfrm rot="10800000">
            <a:off x="7162800" y="5214338"/>
            <a:ext cx="762000" cy="5334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457200" y="298249"/>
            <a:ext cx="8229600" cy="544036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If the command form is more than one syllable, when you attach the DOP you must put an accent.</a:t>
            </a:r>
            <a:br>
              <a:rPr lang="en-US" dirty="0" smtClean="0"/>
            </a:br>
            <a:r>
              <a:rPr lang="en-US" dirty="0" smtClean="0"/>
              <a:t>Where?</a:t>
            </a:r>
            <a:br>
              <a:rPr lang="en-US" dirty="0" smtClean="0"/>
            </a:br>
            <a:r>
              <a:rPr lang="en-US" dirty="0" smtClean="0"/>
              <a:t>On the 3</a:t>
            </a:r>
            <a:r>
              <a:rPr lang="en-US" baseline="30000" dirty="0" smtClean="0"/>
              <a:t>rd</a:t>
            </a:r>
            <a:r>
              <a:rPr lang="en-US" dirty="0" smtClean="0"/>
              <a:t> syllable from the end.</a:t>
            </a:r>
            <a:br>
              <a:rPr lang="en-US" dirty="0" smtClean="0"/>
            </a:br>
            <a:r>
              <a:rPr lang="en-US" dirty="0" smtClean="0"/>
              <a:t>Come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verduras</a:t>
            </a:r>
            <a:r>
              <a:rPr lang="en-US" dirty="0" smtClean="0"/>
              <a:t>. </a:t>
            </a:r>
            <a:r>
              <a:rPr lang="en-US" dirty="0" err="1" smtClean="0"/>
              <a:t>Cómelas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Block Arc 7"/>
          <p:cNvSpPr/>
          <p:nvPr/>
        </p:nvSpPr>
        <p:spPr>
          <a:xfrm rot="10800000">
            <a:off x="6380407" y="5214337"/>
            <a:ext cx="762000" cy="5334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lock Arc 8"/>
          <p:cNvSpPr/>
          <p:nvPr/>
        </p:nvSpPr>
        <p:spPr>
          <a:xfrm rot="10800000">
            <a:off x="5679579" y="5234731"/>
            <a:ext cx="762000" cy="5334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55778" y="5768132"/>
            <a:ext cx="2169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3          2          1</a:t>
            </a:r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5867400" y="6324600"/>
            <a:ext cx="2057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8737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Saca la pizza del horno.</a:t>
            </a:r>
          </a:p>
          <a:p>
            <a:pPr lvl="1"/>
            <a:r>
              <a:rPr lang="en-US" smtClean="0"/>
              <a:t>The direct object is </a:t>
            </a:r>
            <a:r>
              <a:rPr lang="en-US" b="1" smtClean="0"/>
              <a:t>la pizza.</a:t>
            </a:r>
            <a:r>
              <a:rPr lang="en-US" smtClean="0"/>
              <a:t>   </a:t>
            </a:r>
          </a:p>
          <a:p>
            <a:pPr lvl="1"/>
            <a:r>
              <a:rPr lang="en-US" smtClean="0"/>
              <a:t>Replace it with the DOP </a:t>
            </a:r>
            <a:r>
              <a:rPr lang="en-US" b="1" smtClean="0"/>
              <a:t>la</a:t>
            </a:r>
          </a:p>
          <a:p>
            <a:pPr lvl="1"/>
            <a:endParaRPr lang="en-US" b="1"/>
          </a:p>
          <a:p>
            <a:r>
              <a:rPr lang="en-US" b="1" smtClean="0"/>
              <a:t>Sácala </a:t>
            </a:r>
            <a:r>
              <a:rPr lang="en-US" smtClean="0"/>
              <a:t>del horno.   </a:t>
            </a:r>
            <a:r>
              <a:rPr lang="en-US" sz="1600" smtClean="0">
                <a:solidFill>
                  <a:srgbClr val="FF0000"/>
                </a:solidFill>
              </a:rPr>
              <a:t>Accent </a:t>
            </a:r>
            <a:r>
              <a:rPr lang="en-US" sz="1600">
                <a:solidFill>
                  <a:srgbClr val="FF0000"/>
                </a:solidFill>
              </a:rPr>
              <a:t>the 3</a:t>
            </a:r>
            <a:r>
              <a:rPr lang="en-US" sz="1600" baseline="30000">
                <a:solidFill>
                  <a:srgbClr val="FF0000"/>
                </a:solidFill>
              </a:rPr>
              <a:t>rd</a:t>
            </a:r>
            <a:r>
              <a:rPr lang="en-US" sz="1600">
                <a:solidFill>
                  <a:srgbClr val="FF0000"/>
                </a:solidFill>
              </a:rPr>
              <a:t> syllable from the end</a:t>
            </a:r>
            <a:endParaRPr lang="en-US" sz="16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Let’s try that!</a:t>
            </a:r>
            <a:endParaRPr lang="en-US"/>
          </a:p>
        </p:txBody>
      </p:sp>
      <p:sp>
        <p:nvSpPr>
          <p:cNvPr id="7" name="Curved Down Arrow 6"/>
          <p:cNvSpPr/>
          <p:nvPr/>
        </p:nvSpPr>
        <p:spPr>
          <a:xfrm rot="10800000">
            <a:off x="1714500" y="3545119"/>
            <a:ext cx="228600" cy="18288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Down Arrow 7"/>
          <p:cNvSpPr/>
          <p:nvPr/>
        </p:nvSpPr>
        <p:spPr>
          <a:xfrm rot="10800000">
            <a:off x="1370527" y="3538255"/>
            <a:ext cx="228600" cy="18288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 rot="10800000">
            <a:off x="1102218" y="3534387"/>
            <a:ext cx="228600" cy="18288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1216518" y="4267200"/>
            <a:ext cx="84088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02218" y="3760562"/>
            <a:ext cx="613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3  2  1	    	</a:t>
            </a:r>
            <a:endParaRPr lang="en-US"/>
          </a:p>
        </p:txBody>
      </p:sp>
      <p:sp>
        <p:nvSpPr>
          <p:cNvPr id="13" name="Arc 12"/>
          <p:cNvSpPr/>
          <p:nvPr/>
        </p:nvSpPr>
        <p:spPr>
          <a:xfrm>
            <a:off x="4572000" y="1219200"/>
            <a:ext cx="7620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-Turn Arrow 13"/>
          <p:cNvSpPr/>
          <p:nvPr/>
        </p:nvSpPr>
        <p:spPr>
          <a:xfrm flipH="1">
            <a:off x="1216518" y="2831152"/>
            <a:ext cx="4079382" cy="281293"/>
          </a:xfrm>
          <a:prstGeom prst="uturnArrow">
            <a:avLst>
              <a:gd name="adj1" fmla="val 0"/>
              <a:gd name="adj2" fmla="val 25000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115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Abre</a:t>
            </a:r>
            <a:r>
              <a:rPr lang="en-US" dirty="0" smtClean="0"/>
              <a:t> el </a:t>
            </a:r>
            <a:r>
              <a:rPr lang="en-US" smtClean="0"/>
              <a:t>refrigerador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The direct object is </a:t>
            </a:r>
            <a:r>
              <a:rPr lang="en-US" b="1" dirty="0"/>
              <a:t>el </a:t>
            </a:r>
            <a:r>
              <a:rPr lang="en-US" b="1" dirty="0" err="1"/>
              <a:t>refrigerador</a:t>
            </a:r>
            <a:r>
              <a:rPr lang="en-US" b="1" dirty="0" smtClean="0"/>
              <a:t>.</a:t>
            </a:r>
            <a:r>
              <a:rPr lang="en-US" dirty="0" smtClean="0"/>
              <a:t>   </a:t>
            </a:r>
            <a:endParaRPr lang="en-US" dirty="0"/>
          </a:p>
          <a:p>
            <a:pPr lvl="1"/>
            <a:r>
              <a:rPr lang="en-US" dirty="0"/>
              <a:t>Replace it with the DOP </a:t>
            </a:r>
            <a:r>
              <a:rPr lang="en-US" b="1" dirty="0" smtClean="0"/>
              <a:t>lo</a:t>
            </a:r>
            <a:endParaRPr lang="en-US" b="1" dirty="0"/>
          </a:p>
          <a:p>
            <a:pPr lvl="1"/>
            <a:endParaRPr lang="en-US" b="1" dirty="0"/>
          </a:p>
          <a:p>
            <a:r>
              <a:rPr lang="en-US" b="1" dirty="0" err="1" smtClean="0"/>
              <a:t>Ábrelo</a:t>
            </a:r>
            <a:r>
              <a:rPr lang="en-US" b="1" dirty="0" smtClean="0"/>
              <a:t>. 		</a:t>
            </a:r>
            <a:r>
              <a:rPr lang="en-US" sz="1600" dirty="0" smtClean="0">
                <a:solidFill>
                  <a:srgbClr val="FF0000"/>
                </a:solidFill>
              </a:rPr>
              <a:t>Accent </a:t>
            </a:r>
            <a:r>
              <a:rPr lang="en-US" sz="1600" dirty="0">
                <a:solidFill>
                  <a:srgbClr val="FF0000"/>
                </a:solidFill>
              </a:rPr>
              <a:t>the 3</a:t>
            </a:r>
            <a:r>
              <a:rPr lang="en-US" sz="1600" baseline="30000" dirty="0">
                <a:solidFill>
                  <a:srgbClr val="FF0000"/>
                </a:solidFill>
              </a:rPr>
              <a:t>rd</a:t>
            </a:r>
            <a:r>
              <a:rPr lang="en-US" sz="1600" dirty="0">
                <a:solidFill>
                  <a:srgbClr val="FF0000"/>
                </a:solidFill>
              </a:rPr>
              <a:t> syllable from the end</a:t>
            </a:r>
            <a:endParaRPr lang="en-US" sz="1600" dirty="0"/>
          </a:p>
          <a:p>
            <a:endParaRPr lang="en-US" dirty="0"/>
          </a:p>
        </p:txBody>
      </p:sp>
      <p:sp>
        <p:nvSpPr>
          <p:cNvPr id="4" name="U-Turn Arrow 3"/>
          <p:cNvSpPr/>
          <p:nvPr/>
        </p:nvSpPr>
        <p:spPr>
          <a:xfrm flipH="1">
            <a:off x="990600" y="2842905"/>
            <a:ext cx="4079382" cy="281293"/>
          </a:xfrm>
          <a:prstGeom prst="uturnArrow">
            <a:avLst>
              <a:gd name="adj1" fmla="val 0"/>
              <a:gd name="adj2" fmla="val 25000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1261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4525963"/>
          </a:xfrm>
        </p:spPr>
        <p:txBody>
          <a:bodyPr/>
          <a:lstStyle/>
          <a:p>
            <a:r>
              <a:rPr lang="en-US" smtClean="0"/>
              <a:t>Corta las zanahorias con el cuchillo.</a:t>
            </a:r>
            <a:endParaRPr lang="en-US"/>
          </a:p>
          <a:p>
            <a:pPr lvl="1"/>
            <a:r>
              <a:rPr lang="en-US"/>
              <a:t>The direct object is </a:t>
            </a:r>
            <a:r>
              <a:rPr lang="en-US" b="1" smtClean="0"/>
              <a:t>las zanahorias</a:t>
            </a:r>
            <a:endParaRPr lang="en-US"/>
          </a:p>
          <a:p>
            <a:pPr lvl="1"/>
            <a:r>
              <a:rPr lang="en-US"/>
              <a:t>Replace it with the DOP </a:t>
            </a:r>
            <a:r>
              <a:rPr lang="en-US" b="1" smtClean="0"/>
              <a:t>las</a:t>
            </a:r>
            <a:endParaRPr lang="en-US" b="1"/>
          </a:p>
          <a:p>
            <a:pPr lvl="1"/>
            <a:endParaRPr lang="en-US" b="1"/>
          </a:p>
          <a:p>
            <a:r>
              <a:rPr lang="en-US" b="1" smtClean="0"/>
              <a:t>Córtalas </a:t>
            </a:r>
            <a:r>
              <a:rPr lang="en-US" smtClean="0"/>
              <a:t>con el cuchillo.   </a:t>
            </a:r>
            <a:r>
              <a:rPr lang="en-US" sz="1600">
                <a:solidFill>
                  <a:srgbClr val="FF0000"/>
                </a:solidFill>
              </a:rPr>
              <a:t>Accent the 3</a:t>
            </a:r>
            <a:r>
              <a:rPr lang="en-US" sz="1600" baseline="30000">
                <a:solidFill>
                  <a:srgbClr val="FF0000"/>
                </a:solidFill>
              </a:rPr>
              <a:t>rd</a:t>
            </a:r>
            <a:r>
              <a:rPr lang="en-US" sz="1600">
                <a:solidFill>
                  <a:srgbClr val="FF0000"/>
                </a:solidFill>
              </a:rPr>
              <a:t> syllable from the end</a:t>
            </a:r>
            <a:endParaRPr lang="en-US" sz="1600"/>
          </a:p>
          <a:p>
            <a:endParaRPr lang="en-US"/>
          </a:p>
        </p:txBody>
      </p:sp>
      <p:sp>
        <p:nvSpPr>
          <p:cNvPr id="4" name="U-Turn Arrow 3"/>
          <p:cNvSpPr/>
          <p:nvPr/>
        </p:nvSpPr>
        <p:spPr>
          <a:xfrm flipH="1">
            <a:off x="1219200" y="2842905"/>
            <a:ext cx="5181600" cy="281293"/>
          </a:xfrm>
          <a:prstGeom prst="uturnArrow">
            <a:avLst>
              <a:gd name="adj1" fmla="val 0"/>
              <a:gd name="adj2" fmla="val 25000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7423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Sirve los cereales en el plato hondo.</a:t>
            </a:r>
            <a:endParaRPr lang="en-US"/>
          </a:p>
          <a:p>
            <a:pPr lvl="1"/>
            <a:r>
              <a:rPr lang="en-US"/>
              <a:t>The direct object is </a:t>
            </a:r>
            <a:r>
              <a:rPr lang="en-US" b="1" smtClean="0"/>
              <a:t>los cereales.</a:t>
            </a:r>
            <a:r>
              <a:rPr lang="en-US" smtClean="0"/>
              <a:t>   </a:t>
            </a:r>
            <a:endParaRPr lang="en-US"/>
          </a:p>
          <a:p>
            <a:pPr lvl="1"/>
            <a:r>
              <a:rPr lang="en-US"/>
              <a:t>Replace it with the DOP </a:t>
            </a:r>
            <a:r>
              <a:rPr lang="en-US" b="1" smtClean="0"/>
              <a:t>los</a:t>
            </a:r>
            <a:endParaRPr lang="en-US" b="1"/>
          </a:p>
          <a:p>
            <a:pPr lvl="1"/>
            <a:endParaRPr lang="en-US" b="1"/>
          </a:p>
          <a:p>
            <a:r>
              <a:rPr lang="en-US" b="1" smtClean="0"/>
              <a:t>Sírvelos </a:t>
            </a:r>
            <a:r>
              <a:rPr lang="en-US" smtClean="0"/>
              <a:t>en el plato hondo.   </a:t>
            </a:r>
            <a:r>
              <a:rPr lang="en-US" sz="1600">
                <a:solidFill>
                  <a:srgbClr val="FF0000"/>
                </a:solidFill>
              </a:rPr>
              <a:t>Accent the 3</a:t>
            </a:r>
            <a:r>
              <a:rPr lang="en-US" sz="1600" baseline="30000">
                <a:solidFill>
                  <a:srgbClr val="FF0000"/>
                </a:solidFill>
              </a:rPr>
              <a:t>rd</a:t>
            </a:r>
            <a:r>
              <a:rPr lang="en-US" sz="1600">
                <a:solidFill>
                  <a:srgbClr val="FF0000"/>
                </a:solidFill>
              </a:rPr>
              <a:t> syllable from </a:t>
            </a:r>
            <a:endParaRPr lang="en-US" sz="1600" smtClean="0">
              <a:solidFill>
                <a:srgbClr val="FF0000"/>
              </a:solidFill>
            </a:endParaRPr>
          </a:p>
          <a:p>
            <a:r>
              <a:rPr lang="en-US" sz="1600" smtClean="0">
                <a:solidFill>
                  <a:srgbClr val="FF0000"/>
                </a:solidFill>
              </a:rPr>
              <a:t>        						 the </a:t>
            </a:r>
            <a:r>
              <a:rPr lang="en-US" sz="1600">
                <a:solidFill>
                  <a:srgbClr val="FF0000"/>
                </a:solidFill>
              </a:rPr>
              <a:t>end</a:t>
            </a:r>
            <a:endParaRPr lang="en-US" sz="1600"/>
          </a:p>
          <a:p>
            <a:endParaRPr lang="en-US"/>
          </a:p>
        </p:txBody>
      </p:sp>
      <p:sp>
        <p:nvSpPr>
          <p:cNvPr id="4" name="U-Turn Arrow 3"/>
          <p:cNvSpPr/>
          <p:nvPr/>
        </p:nvSpPr>
        <p:spPr>
          <a:xfrm flipH="1">
            <a:off x="1219200" y="2934642"/>
            <a:ext cx="5412882" cy="140646"/>
          </a:xfrm>
          <a:prstGeom prst="uturnArrow">
            <a:avLst>
              <a:gd name="adj1" fmla="val 0"/>
              <a:gd name="adj2" fmla="val 25000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13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Repasemos…</a:t>
            </a:r>
          </a:p>
          <a:p>
            <a:r>
              <a:rPr lang="en-US" sz="3600"/>
              <a:t> </a:t>
            </a:r>
            <a:r>
              <a:rPr lang="en-US" sz="3600" smtClean="0"/>
              <a:t>        Let’s review!</a:t>
            </a:r>
          </a:p>
          <a:p>
            <a:endParaRPr lang="en-US" sz="3600"/>
          </a:p>
          <a:p>
            <a:r>
              <a:rPr lang="en-US" sz="3600" smtClean="0"/>
              <a:t>Which are the DOP’s and what do they mean.</a:t>
            </a:r>
            <a:endParaRPr lang="en-US" sz="36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Hoy es el 22 de octubre de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115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525963"/>
          </a:xfrm>
        </p:spPr>
        <p:txBody>
          <a:bodyPr>
            <a:normAutofit fontScale="92500"/>
          </a:bodyPr>
          <a:lstStyle/>
          <a:p>
            <a:endParaRPr lang="en-US" smtClean="0"/>
          </a:p>
          <a:p>
            <a:r>
              <a:rPr lang="en-US" sz="3600" smtClean="0"/>
              <a:t>¿Qué significan?  What do they mean?</a:t>
            </a:r>
          </a:p>
          <a:p>
            <a:endParaRPr lang="en-US" sz="3600"/>
          </a:p>
          <a:p>
            <a:r>
              <a:rPr lang="en-US" sz="3600" smtClean="0"/>
              <a:t>lo and la    mean   </a:t>
            </a:r>
            <a:r>
              <a:rPr lang="en-US" sz="6000" b="1" smtClean="0">
                <a:solidFill>
                  <a:srgbClr val="00B050"/>
                </a:solidFill>
              </a:rPr>
              <a:t>it</a:t>
            </a:r>
            <a:r>
              <a:rPr lang="en-US" sz="3600" smtClean="0"/>
              <a:t> (or him or her)</a:t>
            </a:r>
          </a:p>
          <a:p>
            <a:endParaRPr lang="en-US" sz="3600"/>
          </a:p>
          <a:p>
            <a:r>
              <a:rPr lang="en-US" sz="3600" smtClean="0"/>
              <a:t>los and las mean </a:t>
            </a:r>
            <a:r>
              <a:rPr lang="en-US" sz="6000" b="1" smtClean="0">
                <a:solidFill>
                  <a:srgbClr val="00B050"/>
                </a:solidFill>
              </a:rPr>
              <a:t>them</a:t>
            </a:r>
          </a:p>
          <a:p>
            <a:endParaRPr lang="en-US" sz="36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l</a:t>
            </a:r>
            <a:r>
              <a:rPr lang="en-US" smtClean="0"/>
              <a:t>o – la – los – las  are used to </a:t>
            </a:r>
            <a:r>
              <a:rPr lang="en-US" u="sng" smtClean="0"/>
              <a:t>replace</a:t>
            </a:r>
            <a:r>
              <a:rPr lang="en-US" smtClean="0"/>
              <a:t> nouns.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584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/>
          <a:lstStyle/>
          <a:p>
            <a:r>
              <a:rPr lang="en-US" dirty="0" smtClean="0"/>
              <a:t>1. before a conjugated verb</a:t>
            </a:r>
          </a:p>
          <a:p>
            <a:endParaRPr lang="en-US" dirty="0" smtClean="0"/>
          </a:p>
          <a:p>
            <a:r>
              <a:rPr lang="en-US" dirty="0" smtClean="0"/>
              <a:t>2. after (attached to) an infinitive</a:t>
            </a:r>
          </a:p>
          <a:p>
            <a:endParaRPr lang="en-US" dirty="0" smtClean="0"/>
          </a:p>
          <a:p>
            <a:r>
              <a:rPr lang="en-US" dirty="0" smtClean="0"/>
              <a:t>3. after </a:t>
            </a:r>
            <a:r>
              <a:rPr lang="en-US" dirty="0"/>
              <a:t>(attached to) </a:t>
            </a:r>
            <a:r>
              <a:rPr lang="en-US" dirty="0" smtClean="0"/>
              <a:t>an affirmative command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Recordemos</a:t>
            </a:r>
            <a:r>
              <a:rPr lang="en-US" dirty="0" smtClean="0"/>
              <a:t> </a:t>
            </a:r>
            <a:r>
              <a:rPr lang="en-US" dirty="0" err="1" smtClean="0"/>
              <a:t>dónde</a:t>
            </a:r>
            <a:r>
              <a:rPr lang="en-US" dirty="0" smtClean="0"/>
              <a:t> van </a:t>
            </a:r>
            <a:r>
              <a:rPr lang="en-US" smtClean="0"/>
              <a:t>los DOP</a:t>
            </a:r>
            <a:br>
              <a:rPr lang="en-US" smtClean="0"/>
            </a:br>
            <a:r>
              <a:rPr lang="en-US" smtClean="0"/>
              <a:t>Where do you put the DOP?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4093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 </a:t>
            </a:r>
            <a:r>
              <a:rPr lang="en-US" dirty="0" err="1" smtClean="0"/>
              <a:t>cama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plantas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 comida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los </a:t>
            </a:r>
            <a:r>
              <a:rPr lang="en-US" dirty="0" err="1" smtClean="0"/>
              <a:t>vasos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el </a:t>
            </a:r>
            <a:r>
              <a:rPr lang="en-US" dirty="0" err="1" smtClean="0"/>
              <a:t>microondas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los </a:t>
            </a:r>
            <a:r>
              <a:rPr lang="en-US" dirty="0" err="1" smtClean="0"/>
              <a:t>libros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los </a:t>
            </a:r>
            <a:r>
              <a:rPr lang="en-US" dirty="0" err="1" smtClean="0"/>
              <a:t>videojuegos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sillas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 mesa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el </a:t>
            </a:r>
            <a:r>
              <a:rPr lang="en-US" dirty="0" err="1" smtClean="0"/>
              <a:t>jamón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cucharas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los </a:t>
            </a:r>
            <a:r>
              <a:rPr lang="en-US" dirty="0" err="1" smtClean="0"/>
              <a:t>lápices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DOP would we use to replace these nouns.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11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sz="4000" smtClean="0"/>
          </a:p>
          <a:p>
            <a:pPr lvl="1"/>
            <a:r>
              <a:rPr lang="en-US" sz="4000" smtClean="0"/>
              <a:t>Me			Nos</a:t>
            </a:r>
          </a:p>
          <a:p>
            <a:pPr lvl="1"/>
            <a:r>
              <a:rPr lang="en-US" sz="4000" smtClean="0"/>
              <a:t>Te			Os</a:t>
            </a:r>
          </a:p>
          <a:p>
            <a:pPr lvl="1"/>
            <a:r>
              <a:rPr lang="en-US" sz="4000" smtClean="0"/>
              <a:t>Lo			Los</a:t>
            </a:r>
          </a:p>
          <a:p>
            <a:pPr lvl="1"/>
            <a:r>
              <a:rPr lang="en-US" sz="4000" smtClean="0"/>
              <a:t>La			Las</a:t>
            </a:r>
          </a:p>
          <a:p>
            <a:endParaRPr lang="en-US" sz="40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/>
              <a:t>Los DOP (Direct Object Pronouns):</a:t>
            </a:r>
            <a:br>
              <a:rPr lang="en-US" sz="4400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9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Put the DOP before the conjugated verb</a:t>
            </a:r>
            <a:r>
              <a:rPr lang="en-US" smtClean="0"/>
              <a:t>.</a:t>
            </a:r>
          </a:p>
          <a:p>
            <a:pPr marL="109728" indent="0">
              <a:buNone/>
            </a:pPr>
            <a:endParaRPr lang="en-US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smtClean="0"/>
              <a:t>Tienes</a:t>
            </a:r>
            <a:r>
              <a:rPr lang="en-US" smtClean="0"/>
              <a:t> que </a:t>
            </a:r>
            <a:r>
              <a:rPr lang="en-US" b="1" smtClean="0"/>
              <a:t>hacer </a:t>
            </a:r>
            <a:r>
              <a:rPr lang="en-US" smtClean="0">
                <a:solidFill>
                  <a:srgbClr val="00B050"/>
                </a:solidFill>
              </a:rPr>
              <a:t>la cama</a:t>
            </a:r>
            <a:r>
              <a:rPr lang="en-US" smtClean="0"/>
              <a:t>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dirty="0" err="1" smtClean="0"/>
              <a:t>Puedes</a:t>
            </a:r>
            <a:r>
              <a:rPr lang="en-US" b="1" dirty="0" smtClean="0"/>
              <a:t> </a:t>
            </a:r>
            <a:r>
              <a:rPr lang="en-US" b="1" dirty="0" err="1" smtClean="0"/>
              <a:t>poner</a:t>
            </a:r>
            <a:r>
              <a:rPr lang="en-US" b="1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las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plantas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en el </a:t>
            </a:r>
            <a:r>
              <a:rPr lang="en-US" smtClean="0"/>
              <a:t>patio.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Mamá</a:t>
            </a:r>
            <a:r>
              <a:rPr lang="en-US" dirty="0" smtClean="0"/>
              <a:t> </a:t>
            </a:r>
            <a:r>
              <a:rPr lang="en-US" b="1" dirty="0" err="1" smtClean="0"/>
              <a:t>prepara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la comida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.</a:t>
            </a:r>
            <a:endParaRPr lang="en-US" dirty="0"/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Ahora</a:t>
            </a:r>
            <a:r>
              <a:rPr lang="en-US" dirty="0" smtClean="0"/>
              <a:t> </a:t>
            </a:r>
            <a:r>
              <a:rPr lang="en-US" dirty="0" err="1" smtClean="0"/>
              <a:t>usemos</a:t>
            </a:r>
            <a:r>
              <a:rPr lang="en-US" dirty="0" smtClean="0"/>
              <a:t> los </a:t>
            </a:r>
            <a:r>
              <a:rPr lang="en-US" dirty="0" err="1" smtClean="0"/>
              <a:t>pronombres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0612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 smtClean="0">
                <a:solidFill>
                  <a:srgbClr val="00B050"/>
                </a:solidFill>
              </a:rPr>
              <a:t>La</a:t>
            </a:r>
            <a:r>
              <a:rPr lang="en-US" sz="3200" b="1" smtClean="0"/>
              <a:t> tienes</a:t>
            </a:r>
            <a:r>
              <a:rPr lang="en-US" sz="3200" smtClean="0"/>
              <a:t> </a:t>
            </a:r>
            <a:r>
              <a:rPr lang="en-US" sz="3200"/>
              <a:t>que </a:t>
            </a:r>
            <a:r>
              <a:rPr lang="en-US" sz="3200" b="1" smtClean="0"/>
              <a:t>hacer</a:t>
            </a:r>
            <a:r>
              <a:rPr lang="en-US" sz="3200" smtClean="0"/>
              <a:t>.</a:t>
            </a:r>
            <a:endParaRPr lang="en-US" sz="320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 sz="320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 smtClean="0">
                <a:solidFill>
                  <a:srgbClr val="00B050"/>
                </a:solidFill>
              </a:rPr>
              <a:t>Las</a:t>
            </a:r>
            <a:r>
              <a:rPr lang="en-US" sz="3200" b="1" smtClean="0"/>
              <a:t> puedes </a:t>
            </a:r>
            <a:r>
              <a:rPr lang="en-US" sz="3200"/>
              <a:t>poner</a:t>
            </a:r>
            <a:r>
              <a:rPr lang="en-US" sz="3200" b="1"/>
              <a:t> </a:t>
            </a:r>
            <a:r>
              <a:rPr lang="en-US" sz="3200" smtClean="0"/>
              <a:t>en </a:t>
            </a:r>
            <a:r>
              <a:rPr lang="en-US" sz="3200"/>
              <a:t>el patio.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 sz="320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/>
              <a:t>Mamá </a:t>
            </a:r>
            <a:r>
              <a:rPr lang="en-US" sz="3200" b="1" smtClean="0">
                <a:solidFill>
                  <a:srgbClr val="00B050"/>
                </a:solidFill>
              </a:rPr>
              <a:t>la </a:t>
            </a:r>
            <a:r>
              <a:rPr lang="en-US" sz="3200" b="1" smtClean="0"/>
              <a:t>prepara</a:t>
            </a:r>
            <a:r>
              <a:rPr lang="en-US" sz="3200" smtClean="0"/>
              <a:t> muy </a:t>
            </a:r>
            <a:r>
              <a:rPr lang="en-US" sz="3200"/>
              <a:t>bien.</a:t>
            </a:r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Revisemos…    (Let’s check)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3118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/>
              <a:t>Pon </a:t>
            </a:r>
            <a:r>
              <a:rPr lang="en-US" sz="3200" b="1" smtClean="0">
                <a:solidFill>
                  <a:schemeClr val="accent6">
                    <a:lumMod val="75000"/>
                  </a:schemeClr>
                </a:solidFill>
              </a:rPr>
              <a:t>la comida </a:t>
            </a:r>
            <a:r>
              <a:rPr lang="en-US" sz="3200"/>
              <a:t>en la cocina</a:t>
            </a:r>
            <a:r>
              <a:rPr lang="en-US" sz="3200" smtClean="0"/>
              <a:t>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 sz="320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/>
              <a:t>Limpia</a:t>
            </a:r>
            <a:r>
              <a:rPr lang="en-US" sz="3200" b="1">
                <a:solidFill>
                  <a:srgbClr val="00B050"/>
                </a:solidFill>
              </a:rPr>
              <a:t> </a:t>
            </a:r>
            <a:r>
              <a:rPr lang="en-US" sz="3200" b="1">
                <a:solidFill>
                  <a:schemeClr val="accent6">
                    <a:lumMod val="75000"/>
                  </a:schemeClr>
                </a:solidFill>
              </a:rPr>
              <a:t>el microondas </a:t>
            </a:r>
            <a:r>
              <a:rPr lang="en-US" sz="3200"/>
              <a:t>después de cocinar</a:t>
            </a:r>
            <a:r>
              <a:rPr lang="en-US" sz="3200" smtClean="0"/>
              <a:t>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 sz="320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/>
              <a:t>Trae </a:t>
            </a:r>
            <a:r>
              <a:rPr lang="en-US" sz="3200" b="1">
                <a:solidFill>
                  <a:schemeClr val="accent6">
                    <a:lumMod val="75000"/>
                  </a:schemeClr>
                </a:solidFill>
              </a:rPr>
              <a:t>los libros </a:t>
            </a:r>
            <a:r>
              <a:rPr lang="en-US" sz="3200"/>
              <a:t>a la clase.</a:t>
            </a:r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mtClean="0"/>
              <a:t>Put the DOP at the end of an affirmative command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3902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1" smtClean="0"/>
              <a:t>Pon</a:t>
            </a: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la</a:t>
            </a:r>
            <a:r>
              <a:rPr lang="en-US" sz="2800" b="1" smtClean="0"/>
              <a:t> </a:t>
            </a:r>
            <a:r>
              <a:rPr lang="en-US" sz="2800" smtClean="0"/>
              <a:t>en </a:t>
            </a:r>
            <a:r>
              <a:rPr lang="en-US" sz="2800"/>
              <a:t>la cocina.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 sz="280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1" smtClean="0"/>
              <a:t>Límpia</a:t>
            </a: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lo</a:t>
            </a:r>
            <a:r>
              <a:rPr lang="en-US" sz="2800" b="1" smtClean="0">
                <a:solidFill>
                  <a:srgbClr val="00B050"/>
                </a:solidFill>
              </a:rPr>
              <a:t> </a:t>
            </a:r>
            <a:r>
              <a:rPr lang="en-US" sz="2800" smtClean="0"/>
              <a:t>después </a:t>
            </a:r>
            <a:r>
              <a:rPr lang="en-US" sz="2800"/>
              <a:t>de cocinar.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 sz="280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1" smtClean="0"/>
              <a:t>Tráe</a:t>
            </a: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los</a:t>
            </a:r>
            <a:r>
              <a:rPr lang="en-US" sz="2800" b="1" smtClean="0">
                <a:solidFill>
                  <a:srgbClr val="00B050"/>
                </a:solidFill>
              </a:rPr>
              <a:t> </a:t>
            </a:r>
            <a:r>
              <a:rPr lang="en-US" sz="2800"/>
              <a:t>a la clase.</a:t>
            </a:r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Revisemos…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64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mtClean="0"/>
              <a:t>Vamos a </a:t>
            </a:r>
            <a:r>
              <a:rPr lang="en-US" b="1" smtClean="0"/>
              <a:t>tomar </a:t>
            </a:r>
            <a:r>
              <a:rPr lang="en-US" b="1" smtClean="0">
                <a:solidFill>
                  <a:srgbClr val="FF0000"/>
                </a:solidFill>
              </a:rPr>
              <a:t>los refrescos</a:t>
            </a:r>
            <a:r>
              <a:rPr lang="en-US" smtClean="0"/>
              <a:t>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/>
              <a:t>No quiero </a:t>
            </a:r>
            <a:r>
              <a:rPr lang="en-US" b="1"/>
              <a:t>lavar </a:t>
            </a:r>
            <a:r>
              <a:rPr lang="en-US" b="1">
                <a:solidFill>
                  <a:srgbClr val="FF0000"/>
                </a:solidFill>
              </a:rPr>
              <a:t>las cucharas</a:t>
            </a:r>
            <a:r>
              <a:rPr lang="en-US" b="1"/>
              <a:t>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/>
              <a:t>¿Quieres </a:t>
            </a:r>
            <a:r>
              <a:rPr lang="en-US" b="1"/>
              <a:t>comprar </a:t>
            </a:r>
            <a:r>
              <a:rPr lang="en-US" b="1" smtClean="0">
                <a:solidFill>
                  <a:srgbClr val="FF0000"/>
                </a:solidFill>
              </a:rPr>
              <a:t>el libro</a:t>
            </a:r>
            <a:r>
              <a:rPr lang="en-US" smtClean="0"/>
              <a:t>?</a:t>
            </a:r>
            <a:endParaRPr lang="en-US"/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mtClean="0"/>
              <a:t>Put the DOP at the end of an infinitive.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838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/>
              <a:t>Vamos a </a:t>
            </a:r>
            <a:r>
              <a:rPr lang="en-US" b="1" smtClean="0"/>
              <a:t>tomar</a:t>
            </a:r>
            <a:r>
              <a:rPr lang="en-US" b="1" smtClean="0">
                <a:solidFill>
                  <a:srgbClr val="FF0000"/>
                </a:solidFill>
              </a:rPr>
              <a:t>los</a:t>
            </a:r>
            <a:r>
              <a:rPr lang="en-US" smtClean="0"/>
              <a:t>.</a:t>
            </a:r>
            <a:endParaRPr lang="en-US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/>
              <a:t>No quiero </a:t>
            </a:r>
            <a:r>
              <a:rPr lang="en-US" b="1" smtClean="0"/>
              <a:t>lavar</a:t>
            </a:r>
            <a:r>
              <a:rPr lang="en-US" b="1" smtClean="0">
                <a:solidFill>
                  <a:srgbClr val="FF0000"/>
                </a:solidFill>
              </a:rPr>
              <a:t>las</a:t>
            </a:r>
            <a:r>
              <a:rPr lang="en-US" b="1" smtClean="0"/>
              <a:t>.</a:t>
            </a:r>
            <a:endParaRPr lang="en-US" b="1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/>
              <a:t>¿Quieres </a:t>
            </a:r>
            <a:r>
              <a:rPr lang="en-US" b="1" smtClean="0"/>
              <a:t>comprar</a:t>
            </a:r>
            <a:r>
              <a:rPr lang="en-US" b="1" smtClean="0">
                <a:solidFill>
                  <a:srgbClr val="FF0000"/>
                </a:solidFill>
              </a:rPr>
              <a:t>lo</a:t>
            </a:r>
            <a:r>
              <a:rPr lang="en-US"/>
              <a:t>?</a:t>
            </a:r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Revisemos…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0202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smtClean="0"/>
              <a:t>Pinta </a:t>
            </a:r>
            <a:r>
              <a:rPr lang="en-US" b="1" dirty="0" smtClean="0">
                <a:solidFill>
                  <a:srgbClr val="FFC000"/>
                </a:solidFill>
              </a:rPr>
              <a:t>la mesa </a:t>
            </a:r>
            <a:r>
              <a:rPr lang="en-US" dirty="0" smtClean="0"/>
              <a:t>de color </a:t>
            </a:r>
            <a:r>
              <a:rPr lang="en-US" err="1" smtClean="0"/>
              <a:t>amarillo</a:t>
            </a:r>
            <a:r>
              <a:rPr lang="en-US" smtClean="0"/>
              <a:t>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mtClean="0"/>
              <a:t>¡Debes </a:t>
            </a:r>
            <a:r>
              <a:rPr lang="en-US" b="1" smtClean="0"/>
              <a:t>comer </a:t>
            </a:r>
            <a:r>
              <a:rPr lang="en-US" b="1" smtClean="0">
                <a:solidFill>
                  <a:srgbClr val="FFC000"/>
                </a:solidFill>
              </a:rPr>
              <a:t>el jamón</a:t>
            </a:r>
            <a:r>
              <a:rPr lang="en-US" smtClean="0"/>
              <a:t>. 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err="1" smtClean="0"/>
              <a:t>riquísimo</a:t>
            </a:r>
            <a:r>
              <a:rPr lang="en-US" smtClean="0"/>
              <a:t>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smtClean="0"/>
              <a:t>Pongo </a:t>
            </a:r>
            <a:r>
              <a:rPr lang="en-US" b="1" dirty="0" smtClean="0">
                <a:solidFill>
                  <a:srgbClr val="FFC000"/>
                </a:solidFill>
              </a:rPr>
              <a:t>los </a:t>
            </a:r>
            <a:r>
              <a:rPr lang="en-US" b="1" dirty="0" err="1" smtClean="0">
                <a:solidFill>
                  <a:srgbClr val="FFC000"/>
                </a:solidFill>
              </a:rPr>
              <a:t>lápices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en la </a:t>
            </a:r>
            <a:r>
              <a:rPr lang="en-US" dirty="0" err="1" smtClean="0"/>
              <a:t>mochila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1295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smtClean="0"/>
              <a:t>Pínta</a:t>
            </a:r>
            <a:r>
              <a:rPr lang="en-US" b="1" smtClean="0">
                <a:solidFill>
                  <a:srgbClr val="FFC000"/>
                </a:solidFill>
              </a:rPr>
              <a:t>la </a:t>
            </a:r>
            <a:r>
              <a:rPr lang="en-US" smtClean="0"/>
              <a:t>de </a:t>
            </a:r>
            <a:r>
              <a:rPr lang="en-US"/>
              <a:t>color amarillo.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/>
              <a:t>¡Debes </a:t>
            </a:r>
            <a:r>
              <a:rPr lang="en-US" b="1" smtClean="0"/>
              <a:t>comer</a:t>
            </a:r>
            <a:r>
              <a:rPr lang="en-US" b="1" smtClean="0">
                <a:solidFill>
                  <a:srgbClr val="FFC000"/>
                </a:solidFill>
              </a:rPr>
              <a:t>lo</a:t>
            </a:r>
            <a:r>
              <a:rPr lang="en-US" smtClean="0">
                <a:solidFill>
                  <a:srgbClr val="FFC000"/>
                </a:solidFill>
              </a:rPr>
              <a:t>.  </a:t>
            </a:r>
            <a:r>
              <a:rPr lang="en-US"/>
              <a:t>Está riquísimo.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endParaRPr lang="en-US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smtClean="0">
                <a:solidFill>
                  <a:srgbClr val="FFC000"/>
                </a:solidFill>
              </a:rPr>
              <a:t>Los </a:t>
            </a:r>
            <a:r>
              <a:rPr lang="en-US" b="1" smtClean="0"/>
              <a:t>pongo </a:t>
            </a:r>
            <a:r>
              <a:rPr lang="en-US" smtClean="0"/>
              <a:t>en </a:t>
            </a:r>
            <a:r>
              <a:rPr lang="en-US"/>
              <a:t>la mochila.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Revisemos…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695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El </a:t>
            </a:r>
            <a:r>
              <a:rPr lang="en-US" err="1" smtClean="0">
                <a:solidFill>
                  <a:srgbClr val="0070C0"/>
                </a:solidFill>
              </a:rPr>
              <a:t>sándwich</a:t>
            </a:r>
            <a:r>
              <a:rPr lang="en-US" smtClean="0">
                <a:solidFill>
                  <a:srgbClr val="0070C0"/>
                </a:solidFill>
              </a:rPr>
              <a:t> </a:t>
            </a:r>
            <a:r>
              <a:rPr lang="en-US" smtClean="0"/>
              <a:t>está rico. </a:t>
            </a:r>
            <a:r>
              <a:rPr lang="en-US" dirty="0" smtClean="0"/>
              <a:t>(Eat </a:t>
            </a:r>
            <a:r>
              <a:rPr lang="en-US" smtClean="0"/>
              <a:t>it.)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Los </a:t>
            </a:r>
            <a:r>
              <a:rPr lang="en-US" dirty="0" err="1" smtClean="0">
                <a:solidFill>
                  <a:srgbClr val="0070C0"/>
                </a:solidFill>
              </a:rPr>
              <a:t>platos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sucios</a:t>
            </a:r>
            <a:r>
              <a:rPr lang="en-US" dirty="0" smtClean="0"/>
              <a:t>. (Wash </a:t>
            </a:r>
            <a:r>
              <a:rPr lang="en-US" smtClean="0"/>
              <a:t>them.)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Las </a:t>
            </a:r>
            <a:r>
              <a:rPr lang="en-US" dirty="0" err="1" smtClean="0">
                <a:solidFill>
                  <a:srgbClr val="0070C0"/>
                </a:solidFill>
              </a:rPr>
              <a:t>fotos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. (Bring </a:t>
            </a:r>
            <a:r>
              <a:rPr lang="en-US" smtClean="0"/>
              <a:t>them.)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Necesitas</a:t>
            </a:r>
            <a:r>
              <a:rPr lang="en-US" dirty="0" smtClean="0"/>
              <a:t> </a:t>
            </a:r>
            <a:r>
              <a:rPr lang="en-US" dirty="0" err="1" smtClean="0"/>
              <a:t>hacer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cama</a:t>
            </a:r>
            <a:r>
              <a:rPr lang="en-US" dirty="0" smtClean="0"/>
              <a:t>. (Make it, please.)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 </a:t>
            </a:r>
            <a:r>
              <a:rPr lang="en-US" dirty="0" err="1" smtClean="0"/>
              <a:t>ahora</a:t>
            </a:r>
            <a:r>
              <a:rPr lang="en-US" dirty="0" smtClean="0"/>
              <a:t> </a:t>
            </a:r>
            <a:r>
              <a:rPr lang="en-US" dirty="0" err="1" smtClean="0"/>
              <a:t>tú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1778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>
                <a:solidFill>
                  <a:srgbClr val="0070C0"/>
                </a:solidFill>
              </a:rPr>
              <a:t>El sándwich </a:t>
            </a:r>
            <a:r>
              <a:rPr lang="en-US"/>
              <a:t>está rico. </a:t>
            </a:r>
            <a:r>
              <a:rPr lang="en-US" smtClean="0"/>
              <a:t>Cóme</a:t>
            </a:r>
            <a:r>
              <a:rPr lang="en-US" smtClean="0">
                <a:solidFill>
                  <a:srgbClr val="0070C0"/>
                </a:solidFill>
              </a:rPr>
              <a:t>lo</a:t>
            </a:r>
            <a:r>
              <a:rPr lang="en-US" smtClean="0"/>
              <a:t>.</a:t>
            </a:r>
            <a:endParaRPr lang="en-US"/>
          </a:p>
          <a:p>
            <a:pPr marL="624078" indent="-514350">
              <a:buFont typeface="+mj-lt"/>
              <a:buAutoNum type="arabicPeriod"/>
            </a:pPr>
            <a:endParaRPr lang="en-US"/>
          </a:p>
          <a:p>
            <a:pPr marL="624078" indent="-514350">
              <a:buFont typeface="+mj-lt"/>
              <a:buAutoNum type="arabicPeriod"/>
            </a:pPr>
            <a:r>
              <a:rPr lang="en-US">
                <a:solidFill>
                  <a:srgbClr val="0070C0"/>
                </a:solidFill>
              </a:rPr>
              <a:t>Los platos </a:t>
            </a:r>
            <a:r>
              <a:rPr lang="en-US"/>
              <a:t>están sucios. </a:t>
            </a:r>
            <a:r>
              <a:rPr lang="en-US" smtClean="0"/>
              <a:t>Láva</a:t>
            </a:r>
            <a:r>
              <a:rPr lang="en-US" smtClean="0">
                <a:solidFill>
                  <a:srgbClr val="0070C0"/>
                </a:solidFill>
              </a:rPr>
              <a:t>los</a:t>
            </a:r>
          </a:p>
          <a:p>
            <a:pPr marL="624078" indent="-514350">
              <a:buFont typeface="+mj-lt"/>
              <a:buAutoNum type="arabicPeriod"/>
            </a:pPr>
            <a:endParaRPr lang="en-US"/>
          </a:p>
          <a:p>
            <a:pPr marL="624078" indent="-514350">
              <a:buFont typeface="+mj-lt"/>
              <a:buAutoNum type="arabicPeriod"/>
            </a:pPr>
            <a:r>
              <a:rPr lang="en-US">
                <a:solidFill>
                  <a:srgbClr val="0070C0"/>
                </a:solidFill>
              </a:rPr>
              <a:t>Las fotos </a:t>
            </a:r>
            <a:r>
              <a:rPr lang="en-US"/>
              <a:t>están listas. </a:t>
            </a:r>
            <a:r>
              <a:rPr lang="en-US" smtClean="0"/>
              <a:t>Tráe</a:t>
            </a:r>
            <a:r>
              <a:rPr lang="en-US" smtClean="0">
                <a:solidFill>
                  <a:srgbClr val="0070C0"/>
                </a:solidFill>
              </a:rPr>
              <a:t>las.</a:t>
            </a:r>
          </a:p>
          <a:p>
            <a:pPr marL="624078" indent="-514350">
              <a:buFont typeface="+mj-lt"/>
              <a:buAutoNum type="arabicPeriod"/>
            </a:pPr>
            <a:endParaRPr lang="en-US"/>
          </a:p>
          <a:p>
            <a:pPr marL="624078" indent="-514350">
              <a:buFont typeface="+mj-lt"/>
              <a:buAutoNum type="arabicPeriod"/>
            </a:pPr>
            <a:r>
              <a:rPr lang="en-US"/>
              <a:t>Necesitas hacer </a:t>
            </a:r>
            <a:r>
              <a:rPr lang="en-US">
                <a:solidFill>
                  <a:srgbClr val="0070C0"/>
                </a:solidFill>
              </a:rPr>
              <a:t>tu cama</a:t>
            </a:r>
            <a:r>
              <a:rPr lang="en-US"/>
              <a:t>. </a:t>
            </a:r>
            <a:r>
              <a:rPr lang="en-US" smtClean="0"/>
              <a:t>Haz</a:t>
            </a:r>
            <a:r>
              <a:rPr lang="en-US" smtClean="0">
                <a:solidFill>
                  <a:srgbClr val="0070C0"/>
                </a:solidFill>
              </a:rPr>
              <a:t>la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Revisemos…</a:t>
            </a:r>
          </a:p>
        </p:txBody>
      </p:sp>
    </p:spTree>
    <p:extLst>
      <p:ext uri="{BB962C8B-B14F-4D97-AF65-F5344CB8AC3E}">
        <p14:creationId xmlns:p14="http://schemas.microsoft.com/office/powerpoint/2010/main" val="2557964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smtClean="0"/>
              <a:t>We </a:t>
            </a:r>
            <a:r>
              <a:rPr lang="en-US" sz="4400"/>
              <a:t>use DOP to replace the nouns that are direct objects</a:t>
            </a:r>
            <a:r>
              <a:rPr lang="en-US" sz="3200" smtClean="0"/>
              <a:t>.</a:t>
            </a:r>
          </a:p>
          <a:p>
            <a:pPr lvl="1"/>
            <a:endParaRPr lang="en-US" sz="2800"/>
          </a:p>
          <a:p>
            <a:r>
              <a:rPr lang="en-US" sz="4000" smtClean="0"/>
              <a:t>How do we know which are the direct objects?</a:t>
            </a:r>
            <a:endParaRPr lang="en-US" sz="40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/>
              <a:t>When do we use </a:t>
            </a:r>
            <a:r>
              <a:rPr lang="en-US" sz="4400" smtClean="0"/>
              <a:t>a DOP?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>
                <a:solidFill>
                  <a:srgbClr val="FF0000"/>
                </a:solidFill>
              </a:rPr>
              <a:t>La leche </a:t>
            </a:r>
            <a:r>
              <a:rPr lang="en-US"/>
              <a:t>deber ir en el refrigerador. (Put it there</a:t>
            </a:r>
            <a:r>
              <a:rPr lang="en-US" smtClean="0"/>
              <a:t>.)</a:t>
            </a:r>
          </a:p>
          <a:p>
            <a:pPr marL="624078" indent="-514350">
              <a:buFont typeface="+mj-lt"/>
              <a:buAutoNum type="arabicPeriod"/>
            </a:pPr>
            <a:endParaRPr lang="en-US"/>
          </a:p>
          <a:p>
            <a:pPr marL="624078" indent="-514350">
              <a:buFont typeface="+mj-lt"/>
              <a:buAutoNum type="arabicPeriod"/>
            </a:pPr>
            <a:r>
              <a:rPr lang="en-US"/>
              <a:t>Papá quiere </a:t>
            </a:r>
            <a:r>
              <a:rPr lang="en-US">
                <a:solidFill>
                  <a:srgbClr val="FF0000"/>
                </a:solidFill>
              </a:rPr>
              <a:t>el carro </a:t>
            </a:r>
            <a:r>
              <a:rPr lang="en-US"/>
              <a:t>limpio. (Clean it, now</a:t>
            </a:r>
            <a:r>
              <a:rPr lang="en-US" smtClean="0"/>
              <a:t>.)</a:t>
            </a:r>
          </a:p>
          <a:p>
            <a:pPr marL="624078" indent="-514350">
              <a:buFont typeface="+mj-lt"/>
              <a:buAutoNum type="arabicPeriod"/>
            </a:pPr>
            <a:endParaRPr lang="en-US"/>
          </a:p>
          <a:p>
            <a:pPr marL="624078" indent="-514350">
              <a:buFont typeface="+mj-lt"/>
              <a:buAutoNum type="arabicPeriod"/>
            </a:pPr>
            <a:r>
              <a:rPr lang="en-US"/>
              <a:t>Tienes  </a:t>
            </a:r>
            <a:r>
              <a:rPr lang="en-US">
                <a:solidFill>
                  <a:srgbClr val="FF0000"/>
                </a:solidFill>
              </a:rPr>
              <a:t>tus </a:t>
            </a:r>
            <a:r>
              <a:rPr lang="en-US" smtClean="0">
                <a:solidFill>
                  <a:srgbClr val="FF0000"/>
                </a:solidFill>
              </a:rPr>
              <a:t>libros</a:t>
            </a:r>
            <a:r>
              <a:rPr lang="en-US"/>
              <a:t>.  (Open them</a:t>
            </a:r>
            <a:r>
              <a:rPr lang="en-US" smtClean="0"/>
              <a:t>.)</a:t>
            </a:r>
          </a:p>
          <a:p>
            <a:pPr marL="624078" indent="-514350">
              <a:buFont typeface="+mj-lt"/>
              <a:buAutoNum type="arabicPeriod"/>
            </a:pPr>
            <a:endParaRPr lang="en-US"/>
          </a:p>
          <a:p>
            <a:pPr marL="624078" indent="-514350">
              <a:buFont typeface="+mj-lt"/>
              <a:buAutoNum type="arabicPeriod"/>
            </a:pPr>
            <a:r>
              <a:rPr lang="en-US">
                <a:solidFill>
                  <a:srgbClr val="FF0000"/>
                </a:solidFill>
              </a:rPr>
              <a:t>La sopa </a:t>
            </a:r>
            <a:r>
              <a:rPr lang="en-US"/>
              <a:t>es de verduras. (Taste it.)</a:t>
            </a:r>
          </a:p>
          <a:p>
            <a:pPr marL="109728" indent="0">
              <a:buNone/>
            </a:pP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Escribe…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127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>
                <a:solidFill>
                  <a:srgbClr val="FF0000"/>
                </a:solidFill>
              </a:rPr>
              <a:t>La leche </a:t>
            </a:r>
            <a:r>
              <a:rPr lang="en-US"/>
              <a:t>deber ir en el refrigerador.  </a:t>
            </a:r>
            <a:r>
              <a:rPr lang="en-US" smtClean="0"/>
              <a:t>Pon</a:t>
            </a:r>
            <a:r>
              <a:rPr lang="en-US" smtClean="0">
                <a:solidFill>
                  <a:srgbClr val="FF0000"/>
                </a:solidFill>
              </a:rPr>
              <a:t>la </a:t>
            </a:r>
            <a:r>
              <a:rPr lang="en-US" smtClean="0"/>
              <a:t>ahí.</a:t>
            </a:r>
          </a:p>
          <a:p>
            <a:pPr marL="880110" lvl="1" indent="-514350">
              <a:buFont typeface="+mj-lt"/>
              <a:buAutoNum type="arabicPeriod"/>
            </a:pPr>
            <a:endParaRPr lang="en-US"/>
          </a:p>
          <a:p>
            <a:pPr marL="624078" indent="-514350">
              <a:buFont typeface="+mj-lt"/>
              <a:buAutoNum type="arabicPeriod"/>
            </a:pPr>
            <a:r>
              <a:rPr lang="en-US"/>
              <a:t>Papá quiere </a:t>
            </a:r>
            <a:r>
              <a:rPr lang="en-US">
                <a:solidFill>
                  <a:srgbClr val="FF0000"/>
                </a:solidFill>
              </a:rPr>
              <a:t>el carro </a:t>
            </a:r>
            <a:r>
              <a:rPr lang="en-US"/>
              <a:t>limpio. </a:t>
            </a:r>
            <a:r>
              <a:rPr lang="en-US" smtClean="0"/>
              <a:t>Límpia</a:t>
            </a:r>
            <a:r>
              <a:rPr lang="en-US" smtClean="0">
                <a:solidFill>
                  <a:srgbClr val="FF0000"/>
                </a:solidFill>
              </a:rPr>
              <a:t>lo</a:t>
            </a:r>
            <a:r>
              <a:rPr lang="en-US" smtClean="0"/>
              <a:t> ahora.</a:t>
            </a:r>
            <a:endParaRPr lang="en-US"/>
          </a:p>
          <a:p>
            <a:pPr marL="624078" indent="-514350">
              <a:buFont typeface="+mj-lt"/>
              <a:buAutoNum type="arabicPeriod"/>
            </a:pPr>
            <a:endParaRPr lang="en-US"/>
          </a:p>
          <a:p>
            <a:pPr marL="624078" indent="-514350">
              <a:buFont typeface="+mj-lt"/>
              <a:buAutoNum type="arabicPeriod"/>
            </a:pPr>
            <a:r>
              <a:rPr lang="en-US" smtClean="0"/>
              <a:t>Tienes  </a:t>
            </a:r>
            <a:r>
              <a:rPr lang="en-US" smtClean="0">
                <a:solidFill>
                  <a:srgbClr val="FF0000"/>
                </a:solidFill>
              </a:rPr>
              <a:t>tus </a:t>
            </a:r>
            <a:r>
              <a:rPr lang="en-US">
                <a:solidFill>
                  <a:srgbClr val="FF0000"/>
                </a:solidFill>
              </a:rPr>
              <a:t>libros</a:t>
            </a:r>
            <a:r>
              <a:rPr lang="en-US"/>
              <a:t>.  </a:t>
            </a:r>
            <a:r>
              <a:rPr lang="en-US" smtClean="0"/>
              <a:t>Ábre</a:t>
            </a:r>
            <a:r>
              <a:rPr lang="en-US" smtClean="0">
                <a:solidFill>
                  <a:srgbClr val="FF0000"/>
                </a:solidFill>
              </a:rPr>
              <a:t>los</a:t>
            </a:r>
            <a:r>
              <a:rPr lang="en-US" smtClean="0"/>
              <a:t>. </a:t>
            </a:r>
            <a:endParaRPr lang="en-US"/>
          </a:p>
          <a:p>
            <a:pPr marL="624078" indent="-514350">
              <a:buFont typeface="+mj-lt"/>
              <a:buAutoNum type="arabicPeriod"/>
            </a:pPr>
            <a:endParaRPr lang="en-US"/>
          </a:p>
          <a:p>
            <a:pPr marL="624078" indent="-514350">
              <a:buFont typeface="+mj-lt"/>
              <a:buAutoNum type="arabicPeriod"/>
            </a:pPr>
            <a:r>
              <a:rPr lang="en-US">
                <a:solidFill>
                  <a:srgbClr val="FF0000"/>
                </a:solidFill>
              </a:rPr>
              <a:t>La sopa </a:t>
            </a:r>
            <a:r>
              <a:rPr lang="en-US"/>
              <a:t>es de verduras. </a:t>
            </a:r>
            <a:r>
              <a:rPr lang="en-US" smtClean="0"/>
              <a:t>Pruéba</a:t>
            </a:r>
            <a:r>
              <a:rPr lang="en-US" smtClean="0">
                <a:solidFill>
                  <a:srgbClr val="FF0000"/>
                </a:solidFill>
              </a:rPr>
              <a:t>la</a:t>
            </a:r>
            <a:r>
              <a:rPr lang="en-US" smtClean="0"/>
              <a:t>.</a:t>
            </a:r>
            <a:endParaRPr lang="en-US"/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Revisemos…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186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mtClean="0"/>
              <a:t>Revisemos la tarea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304800" y="807421"/>
            <a:ext cx="8229600" cy="4450379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Servir</a:t>
            </a:r>
            <a:r>
              <a:rPr lang="en-US" smtClean="0"/>
              <a:t> la ensalada fría.</a:t>
            </a:r>
          </a:p>
          <a:p>
            <a:pPr marL="624078" indent="-514350">
              <a:buFont typeface="+mj-lt"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Lavar</a:t>
            </a:r>
            <a:r>
              <a:rPr lang="en-US" smtClean="0"/>
              <a:t> las frutas.</a:t>
            </a:r>
          </a:p>
          <a:p>
            <a:pPr marL="624078" indent="-514350">
              <a:buFont typeface="+mj-lt"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Probar</a:t>
            </a:r>
            <a:r>
              <a:rPr lang="en-US" smtClean="0"/>
              <a:t> la ensalada para ver qué tal está.</a:t>
            </a:r>
          </a:p>
          <a:p>
            <a:pPr marL="624078" indent="-514350">
              <a:buFont typeface="+mj-lt"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Añadir</a:t>
            </a:r>
            <a:r>
              <a:rPr lang="en-US" smtClean="0"/>
              <a:t> un poco de azúcar a las frutas.</a:t>
            </a:r>
          </a:p>
          <a:p>
            <a:pPr marL="624078" indent="-514350">
              <a:buFont typeface="+mj-lt"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Cortar</a:t>
            </a:r>
            <a:r>
              <a:rPr lang="en-US" smtClean="0"/>
              <a:t> las frutas con un cuchillo.</a:t>
            </a:r>
          </a:p>
          <a:p>
            <a:pPr marL="624078" indent="-514350">
              <a:buFont typeface="+mj-lt"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Poner</a:t>
            </a:r>
            <a:r>
              <a:rPr lang="en-US" smtClean="0"/>
              <a:t> los trozos (pieces) en un plato hondo.</a:t>
            </a:r>
          </a:p>
          <a:p>
            <a:pPr marL="624078" indent="-514350">
              <a:buFont typeface="+mj-lt"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Tener</a:t>
            </a:r>
            <a:r>
              <a:rPr lang="en-US" smtClean="0"/>
              <a:t> cuidado con el cuchillo.</a:t>
            </a:r>
          </a:p>
          <a:p>
            <a:pPr marL="624078" indent="-514350">
              <a:buFont typeface="+mj-lt"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Mezclar</a:t>
            </a:r>
            <a:r>
              <a:rPr lang="en-US" smtClean="0"/>
              <a:t> las frutas con un poco de jugo de naranja.</a:t>
            </a:r>
          </a:p>
          <a:p>
            <a:pPr marL="624078" indent="-514350">
              <a:buFont typeface="+mj-lt"/>
              <a:buAutoNum type="arabicPeriod"/>
            </a:pPr>
            <a:endParaRPr lang="en-US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49" name="DefaultOcx" r:id="rId2" imgW="914400" imgH="228600"/>
        </mc:Choice>
        <mc:Fallback>
          <p:control name="DefaultOcx" r:id="rId2" imgW="914400" imgH="22860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0" name="HTMLText1" r:id="rId3" imgW="914400" imgH="228600"/>
        </mc:Choice>
        <mc:Fallback>
          <p:control name="HTMLText1" r:id="rId3" imgW="914400" imgH="228600">
            <p:pic>
              <p:nvPicPr>
                <p:cNvPr id="0" name="HTMLTex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1" name="HTMLText2" r:id="rId4" imgW="914400" imgH="228600"/>
        </mc:Choice>
        <mc:Fallback>
          <p:control name="HTMLText2" r:id="rId4" imgW="914400" imgH="228600">
            <p:pic>
              <p:nvPicPr>
                <p:cNvPr id="0" name="HTMLTex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2" name="HTMLText3" r:id="rId5" imgW="914400" imgH="228600"/>
        </mc:Choice>
        <mc:Fallback>
          <p:control name="HTMLText3" r:id="rId5" imgW="914400" imgH="228600">
            <p:pic>
              <p:nvPicPr>
                <p:cNvPr id="0" name="HTMLTex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3" name="HTMLText4" r:id="rId6" imgW="914400" imgH="228600"/>
        </mc:Choice>
        <mc:Fallback>
          <p:control name="HTMLText4" r:id="rId6" imgW="914400" imgH="228600">
            <p:pic>
              <p:nvPicPr>
                <p:cNvPr id="0" name="HTMLTex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4" name="HTMLText5" r:id="rId7" imgW="914400" imgH="228600"/>
        </mc:Choice>
        <mc:Fallback>
          <p:control name="HTMLText5" r:id="rId7" imgW="914400" imgH="228600">
            <p:pic>
              <p:nvPicPr>
                <p:cNvPr id="0" name="HTMLText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5" name="HTMLText6" r:id="rId8" imgW="914400" imgH="228600"/>
        </mc:Choice>
        <mc:Fallback>
          <p:control name="HTMLText6" r:id="rId8" imgW="914400" imgH="228600">
            <p:pic>
              <p:nvPicPr>
                <p:cNvPr id="0" name="HTMLText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6" name="HTMLText7" r:id="rId9" imgW="914400" imgH="228600"/>
        </mc:Choice>
        <mc:Fallback>
          <p:control name="HTMLText7" r:id="rId9" imgW="914400" imgH="228600">
            <p:pic>
              <p:nvPicPr>
                <p:cNvPr id="0" name="HTMLText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1208704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445659"/>
            <a:ext cx="3391762" cy="4650341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¿Qué debo hacer?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183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946632"/>
            <a:ext cx="3810000" cy="5280949"/>
          </a:xfrm>
        </p:spPr>
      </p:pic>
    </p:spTree>
    <p:extLst>
      <p:ext uri="{BB962C8B-B14F-4D97-AF65-F5344CB8AC3E}">
        <p14:creationId xmlns:p14="http://schemas.microsoft.com/office/powerpoint/2010/main" val="40702217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85567"/>
            <a:ext cx="4256577" cy="5862833"/>
          </a:xfrm>
        </p:spPr>
      </p:pic>
    </p:spTree>
    <p:extLst>
      <p:ext uri="{BB962C8B-B14F-4D97-AF65-F5344CB8AC3E}">
        <p14:creationId xmlns:p14="http://schemas.microsoft.com/office/powerpoint/2010/main" val="668230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/>
          <a:lstStyle/>
          <a:p>
            <a:pPr marL="109728" indent="0">
              <a:buNone/>
            </a:pPr>
            <a:r>
              <a:rPr lang="en-US" sz="3200" smtClean="0"/>
              <a:t>I eat hamburgers.  </a:t>
            </a:r>
          </a:p>
          <a:p>
            <a:pPr lvl="1"/>
            <a:r>
              <a:rPr lang="en-US" sz="3200" smtClean="0"/>
              <a:t>The question is…</a:t>
            </a:r>
          </a:p>
          <a:p>
            <a:pPr lvl="1"/>
            <a:r>
              <a:rPr lang="en-US" sz="3200" smtClean="0"/>
              <a:t>What do I eat? … hamburgers</a:t>
            </a:r>
          </a:p>
          <a:p>
            <a:pPr lvl="1"/>
            <a:r>
              <a:rPr lang="en-US" sz="3200" smtClean="0"/>
              <a:t>“hamburgers”  is the direct object.</a:t>
            </a:r>
          </a:p>
          <a:p>
            <a:pPr lvl="1"/>
            <a:endParaRPr lang="en-US" sz="2800"/>
          </a:p>
          <a:p>
            <a:pPr marL="109728" indent="0">
              <a:buNone/>
            </a:pPr>
            <a:r>
              <a:rPr lang="en-US" sz="3200" smtClean="0"/>
              <a:t>Do you see that very tall woman?</a:t>
            </a:r>
          </a:p>
          <a:p>
            <a:pPr lvl="1"/>
            <a:r>
              <a:rPr lang="en-US" sz="2800" smtClean="0"/>
              <a:t>The question is…</a:t>
            </a:r>
          </a:p>
          <a:p>
            <a:pPr lvl="1"/>
            <a:r>
              <a:rPr lang="en-US" sz="2800" smtClean="0"/>
              <a:t>Who do you see?... that very tall woman</a:t>
            </a:r>
          </a:p>
          <a:p>
            <a:pPr lvl="1"/>
            <a:r>
              <a:rPr lang="en-US" sz="2800" smtClean="0"/>
              <a:t>“that </a:t>
            </a:r>
            <a:r>
              <a:rPr lang="en-US" sz="2800"/>
              <a:t>very tall </a:t>
            </a:r>
            <a:r>
              <a:rPr lang="en-US" sz="2800" smtClean="0"/>
              <a:t>woman” is the direct object.</a:t>
            </a:r>
            <a:endParaRPr lang="en-US" sz="28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mtClean="0"/>
              <a:t>Direct objects answer to the questions What? and Who?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2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I eat </a:t>
            </a:r>
            <a:r>
              <a:rPr lang="en-US" sz="2800" smtClean="0"/>
              <a:t>hamburgers</a:t>
            </a:r>
            <a:r>
              <a:rPr lang="en-US" sz="2800"/>
              <a:t>.  </a:t>
            </a:r>
            <a:endParaRPr lang="en-US" sz="2800" smtClean="0"/>
          </a:p>
          <a:p>
            <a:pPr lvl="1"/>
            <a:r>
              <a:rPr lang="en-US" sz="2800" smtClean="0"/>
              <a:t>Replacing hamburgers with the DOP  them</a:t>
            </a:r>
          </a:p>
          <a:p>
            <a:pPr lvl="1"/>
            <a:r>
              <a:rPr lang="en-US" sz="2800" smtClean="0"/>
              <a:t>I eat them.</a:t>
            </a:r>
          </a:p>
          <a:p>
            <a:endParaRPr lang="en-US" sz="2800"/>
          </a:p>
          <a:p>
            <a:r>
              <a:rPr lang="en-US" sz="2800"/>
              <a:t>Do you </a:t>
            </a:r>
            <a:r>
              <a:rPr lang="en-US" sz="2800" smtClean="0"/>
              <a:t>see </a:t>
            </a:r>
            <a:r>
              <a:rPr lang="en-US" sz="2800"/>
              <a:t>that very tall woman </a:t>
            </a:r>
            <a:r>
              <a:rPr lang="en-US" sz="2800" smtClean="0"/>
              <a:t>?</a:t>
            </a:r>
          </a:p>
          <a:p>
            <a:pPr lvl="1"/>
            <a:r>
              <a:rPr lang="en-US" sz="2800" smtClean="0"/>
              <a:t>Replacing “that </a:t>
            </a:r>
            <a:r>
              <a:rPr lang="en-US" sz="2800"/>
              <a:t>very tall woman </a:t>
            </a:r>
            <a:r>
              <a:rPr lang="en-US" sz="2800" smtClean="0"/>
              <a:t>“  with </a:t>
            </a:r>
            <a:r>
              <a:rPr lang="en-US" sz="2800"/>
              <a:t>her</a:t>
            </a:r>
          </a:p>
          <a:p>
            <a:pPr lvl="1"/>
            <a:r>
              <a:rPr lang="en-US" sz="2800"/>
              <a:t>Do you see her?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Which DOP replaces those direct objects.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5071872"/>
          </a:xfrm>
        </p:spPr>
        <p:txBody>
          <a:bodyPr/>
          <a:lstStyle/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hamburguesas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cómo</a:t>
            </a:r>
            <a:r>
              <a:rPr lang="en-US" dirty="0" smtClean="0"/>
              <a:t>?  (What do I eat?)</a:t>
            </a:r>
          </a:p>
          <a:p>
            <a:r>
              <a:rPr lang="en-US" dirty="0" smtClean="0"/>
              <a:t>Las </a:t>
            </a:r>
            <a:r>
              <a:rPr lang="en-US" dirty="0" err="1" smtClean="0"/>
              <a:t>hamburguesas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 will replace “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hamburguesas</a:t>
            </a:r>
            <a:r>
              <a:rPr lang="en-US" dirty="0" smtClean="0"/>
              <a:t>” with </a:t>
            </a:r>
            <a:r>
              <a:rPr lang="en-US" b="1" dirty="0" err="1" smtClean="0"/>
              <a:t>las</a:t>
            </a:r>
            <a:endParaRPr lang="en-US" b="1" dirty="0" smtClean="0"/>
          </a:p>
          <a:p>
            <a:pPr algn="ctr"/>
            <a:endParaRPr lang="en-US" b="1" dirty="0"/>
          </a:p>
          <a:p>
            <a:pPr marL="109728" indent="0" algn="ctr">
              <a:buNone/>
            </a:pPr>
            <a:r>
              <a:rPr lang="en-US" b="1" dirty="0" smtClean="0"/>
              <a:t>BUT – the word order changes</a:t>
            </a:r>
          </a:p>
          <a:p>
            <a:pPr marL="109728" indent="0" algn="ctr">
              <a:buNone/>
            </a:pPr>
            <a:r>
              <a:rPr lang="en-US" b="1" dirty="0" smtClean="0"/>
              <a:t>DOP go before the conjugated verb.</a:t>
            </a:r>
          </a:p>
          <a:p>
            <a:pPr marL="109728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Las </a:t>
            </a:r>
            <a:r>
              <a:rPr lang="en-US" b="1" dirty="0" err="1" smtClean="0">
                <a:solidFill>
                  <a:srgbClr val="FF0000"/>
                </a:solidFill>
              </a:rPr>
              <a:t>como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r>
              <a:rPr lang="en-US" b="1" dirty="0" smtClean="0"/>
              <a:t>  </a:t>
            </a:r>
            <a:r>
              <a:rPr lang="en-US" dirty="0" smtClean="0"/>
              <a:t>I eat </a:t>
            </a:r>
            <a:r>
              <a:rPr lang="en-US" b="1" dirty="0" smtClean="0"/>
              <a:t>them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Now in Spanish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3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endParaRPr lang="en-US" smtClean="0"/>
          </a:p>
          <a:p>
            <a:r>
              <a:rPr lang="en-US" sz="3200"/>
              <a:t>Do you see that very tall woman ?</a:t>
            </a:r>
          </a:p>
          <a:p>
            <a:r>
              <a:rPr lang="en-US" sz="3200" smtClean="0"/>
              <a:t>¿</a:t>
            </a:r>
            <a:r>
              <a:rPr lang="en-US" sz="3200" err="1" smtClean="0"/>
              <a:t>Ves</a:t>
            </a:r>
            <a:r>
              <a:rPr lang="en-US" sz="3200" smtClean="0"/>
              <a:t> a </a:t>
            </a:r>
            <a:r>
              <a:rPr lang="en-US" sz="3200" err="1" smtClean="0"/>
              <a:t>esa</a:t>
            </a:r>
            <a:r>
              <a:rPr lang="en-US" sz="3200" smtClean="0"/>
              <a:t> </a:t>
            </a:r>
            <a:r>
              <a:rPr lang="en-US" sz="3200" err="1" smtClean="0"/>
              <a:t>mujer</a:t>
            </a:r>
            <a:r>
              <a:rPr lang="en-US" sz="3200" smtClean="0"/>
              <a:t> </a:t>
            </a:r>
            <a:r>
              <a:rPr lang="en-US" sz="3200" err="1" smtClean="0"/>
              <a:t>muy</a:t>
            </a:r>
            <a:r>
              <a:rPr lang="en-US" sz="3200" smtClean="0"/>
              <a:t> </a:t>
            </a:r>
            <a:r>
              <a:rPr lang="en-US" sz="3200" err="1" smtClean="0"/>
              <a:t>alta</a:t>
            </a:r>
            <a:r>
              <a:rPr lang="en-US" sz="3200" smtClean="0"/>
              <a:t>?</a:t>
            </a:r>
          </a:p>
          <a:p>
            <a:endParaRPr lang="en-US" sz="3200"/>
          </a:p>
          <a:p>
            <a:r>
              <a:rPr lang="en-US" sz="3200" smtClean="0"/>
              <a:t>Do you see her?</a:t>
            </a:r>
          </a:p>
          <a:p>
            <a:r>
              <a:rPr lang="en-US" sz="3200" smtClean="0">
                <a:solidFill>
                  <a:srgbClr val="FF0000"/>
                </a:solidFill>
              </a:rPr>
              <a:t>¿La </a:t>
            </a:r>
            <a:r>
              <a:rPr lang="en-US" sz="3200" err="1" smtClean="0">
                <a:solidFill>
                  <a:srgbClr val="FF0000"/>
                </a:solidFill>
              </a:rPr>
              <a:t>ves</a:t>
            </a:r>
            <a:r>
              <a:rPr lang="en-US" sz="32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Who do you see?</a:t>
            </a:r>
            <a:br>
              <a:rPr lang="en-US" smtClean="0"/>
            </a:br>
            <a:r>
              <a:rPr lang="en-US"/>
              <a:t>	</a:t>
            </a:r>
            <a:r>
              <a:rPr lang="en-US" smtClean="0"/>
              <a:t>¿A </a:t>
            </a:r>
            <a:r>
              <a:rPr lang="en-US" err="1" smtClean="0"/>
              <a:t>quién</a:t>
            </a:r>
            <a:r>
              <a:rPr lang="en-US" smtClean="0"/>
              <a:t> </a:t>
            </a:r>
            <a:r>
              <a:rPr lang="en-US" err="1" smtClean="0"/>
              <a:t>ves</a:t>
            </a:r>
            <a:r>
              <a:rPr lang="en-US" smtClean="0"/>
              <a:t>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/>
              <a:t>Which is the DOP and which is the noun that it refers to</a:t>
            </a:r>
            <a:r>
              <a:rPr lang="en-US" sz="4000" smtClean="0"/>
              <a:t>?</a:t>
            </a:r>
          </a:p>
          <a:p>
            <a:endParaRPr lang="en-US" sz="4000"/>
          </a:p>
          <a:p>
            <a:r>
              <a:rPr lang="en-US" sz="4000"/>
              <a:t>La </a:t>
            </a:r>
            <a:r>
              <a:rPr lang="en-US" sz="4000" err="1"/>
              <a:t>torta</a:t>
            </a:r>
            <a:r>
              <a:rPr lang="en-US" sz="4000"/>
              <a:t> </a:t>
            </a:r>
            <a:r>
              <a:rPr lang="en-US" sz="4000" err="1"/>
              <a:t>está</a:t>
            </a:r>
            <a:r>
              <a:rPr lang="en-US" sz="4000"/>
              <a:t> </a:t>
            </a:r>
            <a:r>
              <a:rPr lang="en-US" sz="4000" err="1"/>
              <a:t>muy</a:t>
            </a:r>
            <a:r>
              <a:rPr lang="en-US" sz="4000"/>
              <a:t> </a:t>
            </a:r>
            <a:r>
              <a:rPr lang="en-US" sz="4000" err="1"/>
              <a:t>rica</a:t>
            </a:r>
            <a:r>
              <a:rPr lang="en-US" sz="4000"/>
              <a:t>. </a:t>
            </a:r>
            <a:endParaRPr lang="en-US" sz="4000" smtClean="0"/>
          </a:p>
          <a:p>
            <a:pPr lvl="1"/>
            <a:r>
              <a:rPr lang="en-US" sz="3600" smtClean="0"/>
              <a:t>La </a:t>
            </a:r>
            <a:r>
              <a:rPr lang="en-US" sz="3600" err="1"/>
              <a:t>quiero</a:t>
            </a:r>
            <a:r>
              <a:rPr lang="en-US" sz="3600"/>
              <a:t> </a:t>
            </a:r>
            <a:r>
              <a:rPr lang="en-US" sz="3600" err="1"/>
              <a:t>probar</a:t>
            </a:r>
            <a:r>
              <a:rPr lang="en-US" sz="3600"/>
              <a:t>.</a:t>
            </a:r>
          </a:p>
          <a:p>
            <a:endParaRPr lang="en-US" sz="40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Can you recognize…?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1485</TotalTime>
  <Words>1336</Words>
  <Application>Microsoft Office PowerPoint</Application>
  <PresentationFormat>On-screen Show (4:3)</PresentationFormat>
  <Paragraphs>294</Paragraphs>
  <Slides>45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Concourse</vt:lpstr>
      <vt:lpstr>Direct objects and direct object pronouns</vt:lpstr>
      <vt:lpstr>Repaso de verbos                #46 </vt:lpstr>
      <vt:lpstr>Los DOP (Direct Object Pronouns): </vt:lpstr>
      <vt:lpstr>When do we use a DOP?</vt:lpstr>
      <vt:lpstr>Direct objects answer to the questions What? and Who?</vt:lpstr>
      <vt:lpstr>Which DOP replaces those direct objects.</vt:lpstr>
      <vt:lpstr>Now in Spanish</vt:lpstr>
      <vt:lpstr>Who do you see?  ¿A quién ves?</vt:lpstr>
      <vt:lpstr>Can you recognize…?</vt:lpstr>
      <vt:lpstr> La torta está muy rica.  La quiero probar. </vt:lpstr>
      <vt:lpstr>Which is the DOP and which is the noun that it refers to?</vt:lpstr>
      <vt:lpstr>PowerPoint Presentation</vt:lpstr>
      <vt:lpstr> Now notice that DOP go     #48 attached to the end of infinitives. </vt:lpstr>
      <vt:lpstr>So…</vt:lpstr>
      <vt:lpstr> Attatched to the end of the infinitive. </vt:lpstr>
      <vt:lpstr>¿Necesita algo más?  Use DOP (direct object pronouns) la- lo- las- los</vt:lpstr>
      <vt:lpstr>Now answer these questions.  Replace the direct object with the DOP in your answer.</vt:lpstr>
      <vt:lpstr>PowerPoint Presentation</vt:lpstr>
      <vt:lpstr>PowerPoint Presentation</vt:lpstr>
      <vt:lpstr>Now direct object pronouns with commands.</vt:lpstr>
      <vt:lpstr>If the command form is more than one syllable, when you attach the DOP you must put an accent. Where? On the 3rd syllable from the end. Come las verduras. Cómelas.</vt:lpstr>
      <vt:lpstr>Let’s try that!</vt:lpstr>
      <vt:lpstr>PowerPoint Presentation</vt:lpstr>
      <vt:lpstr>PowerPoint Presentation</vt:lpstr>
      <vt:lpstr>PowerPoint Presentation</vt:lpstr>
      <vt:lpstr>Hoy es el 22 de octubre de 2013</vt:lpstr>
      <vt:lpstr>lo – la – los – las  are used to replace nouns.</vt:lpstr>
      <vt:lpstr>Recordemos dónde van los DOP Where do you put the DOP?</vt:lpstr>
      <vt:lpstr>Which DOP would we use to replace these nouns.</vt:lpstr>
      <vt:lpstr>Ahora usemos los pronombres</vt:lpstr>
      <vt:lpstr>Revisemos…    (Let’s check)</vt:lpstr>
      <vt:lpstr>Put the DOP at the end of an affirmative command</vt:lpstr>
      <vt:lpstr>Revisemos…</vt:lpstr>
      <vt:lpstr>Put the DOP at the end of an infinitive.</vt:lpstr>
      <vt:lpstr>Revisemos…</vt:lpstr>
      <vt:lpstr>PowerPoint Presentation</vt:lpstr>
      <vt:lpstr>Revisemos…</vt:lpstr>
      <vt:lpstr>Y ahora tú…</vt:lpstr>
      <vt:lpstr>Revisemos…</vt:lpstr>
      <vt:lpstr>Escribe…</vt:lpstr>
      <vt:lpstr>Revisemos…</vt:lpstr>
      <vt:lpstr>Revisemos la tarea</vt:lpstr>
      <vt:lpstr>¿Qué debo hacer?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Pinellas Virtual School Spanish 2</dc:title>
  <dc:creator>user</dc:creator>
  <cp:lastModifiedBy>Xuser</cp:lastModifiedBy>
  <cp:revision>61</cp:revision>
  <dcterms:created xsi:type="dcterms:W3CDTF">2013-10-03T09:33:55Z</dcterms:created>
  <dcterms:modified xsi:type="dcterms:W3CDTF">2013-10-22T17:35:37Z</dcterms:modified>
</cp:coreProperties>
</file>